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Lst>
  <p:notesMasterIdLst>
    <p:notesMasterId r:id="rId17"/>
  </p:notesMasterIdLst>
  <p:handoutMasterIdLst>
    <p:handoutMasterId r:id="rId18"/>
  </p:handoutMasterIdLst>
  <p:sldIdLst>
    <p:sldId id="434" r:id="rId2"/>
    <p:sldId id="460" r:id="rId3"/>
    <p:sldId id="461" r:id="rId4"/>
    <p:sldId id="451" r:id="rId5"/>
    <p:sldId id="462" r:id="rId6"/>
    <p:sldId id="454" r:id="rId7"/>
    <p:sldId id="463" r:id="rId8"/>
    <p:sldId id="464" r:id="rId9"/>
    <p:sldId id="456" r:id="rId10"/>
    <p:sldId id="457" r:id="rId11"/>
    <p:sldId id="455" r:id="rId12"/>
    <p:sldId id="458" r:id="rId13"/>
    <p:sldId id="465" r:id="rId14"/>
    <p:sldId id="459" r:id="rId15"/>
    <p:sldId id="449"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DEA9A6"/>
    <a:srgbClr val="B5F1D6"/>
    <a:srgbClr val="1BBB6F"/>
    <a:srgbClr val="C3C3EB"/>
    <a:srgbClr val="B0DD7F"/>
    <a:srgbClr val="A9BCC3"/>
    <a:srgbClr val="FFFF66"/>
    <a:srgbClr val="B8C8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11" autoAdjust="0"/>
  </p:normalViewPr>
  <p:slideViewPr>
    <p:cSldViewPr>
      <p:cViewPr varScale="1">
        <p:scale>
          <a:sx n="56" d="100"/>
          <a:sy n="56" d="100"/>
        </p:scale>
        <p:origin x="1380" y="60"/>
      </p:cViewPr>
      <p:guideLst>
        <p:guide orient="horz" pos="2160"/>
        <p:guide pos="2880"/>
      </p:guideLst>
    </p:cSldViewPr>
  </p:slideViewPr>
  <p:outlineViewPr>
    <p:cViewPr>
      <p:scale>
        <a:sx n="33" d="100"/>
        <a:sy n="33" d="100"/>
      </p:scale>
      <p:origin x="0" y="274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4" d="100"/>
          <a:sy n="84" d="100"/>
        </p:scale>
        <p:origin x="-2126" y="37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3177" tIns="46589" rIns="93177" bIns="46589" rtlCol="0"/>
          <a:lstStyle>
            <a:lvl1pPr algn="l" eaLnBrk="0" hangingPunct="0">
              <a:defRPr sz="1200" dirty="0">
                <a:cs typeface="+mn-cs"/>
              </a:defRPr>
            </a:lvl1pPr>
          </a:lstStyle>
          <a:p>
            <a:pPr>
              <a:defRPr/>
            </a:pPr>
            <a:endParaRPr lang="en-US" dirty="0"/>
          </a:p>
        </p:txBody>
      </p:sp>
      <p:sp>
        <p:nvSpPr>
          <p:cNvPr id="3" name="Date Placeholder 2"/>
          <p:cNvSpPr>
            <a:spLocks noGrp="1"/>
          </p:cNvSpPr>
          <p:nvPr>
            <p:ph type="dt" sz="quarter" idx="1"/>
          </p:nvPr>
        </p:nvSpPr>
        <p:spPr>
          <a:xfrm>
            <a:off x="3970340" y="0"/>
            <a:ext cx="3038475" cy="465138"/>
          </a:xfrm>
          <a:prstGeom prst="rect">
            <a:avLst/>
          </a:prstGeom>
        </p:spPr>
        <p:txBody>
          <a:bodyPr vert="horz" lIns="93177" tIns="46589" rIns="93177" bIns="46589" rtlCol="0"/>
          <a:lstStyle>
            <a:lvl1pPr algn="r" eaLnBrk="0" hangingPunct="0">
              <a:defRPr sz="1200">
                <a:cs typeface="+mn-cs"/>
              </a:defRPr>
            </a:lvl1pPr>
          </a:lstStyle>
          <a:p>
            <a:pPr>
              <a:defRPr/>
            </a:pPr>
            <a:fld id="{C4062A87-432A-451A-8EB5-10A8A1254A3C}" type="datetimeFigureOut">
              <a:rPr lang="en-US"/>
              <a:pPr>
                <a:defRPr/>
              </a:pPr>
              <a:t>4/15/2015</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3177" tIns="46589" rIns="93177" bIns="46589" rtlCol="0" anchor="b"/>
          <a:lstStyle>
            <a:lvl1pPr algn="l" eaLnBrk="0" hangingPunct="0">
              <a:defRPr sz="1200" dirty="0">
                <a:cs typeface="+mn-cs"/>
              </a:defRPr>
            </a:lvl1pPr>
          </a:lstStyle>
          <a:p>
            <a:pPr>
              <a:defRPr/>
            </a:pPr>
            <a:endParaRPr lang="en-US" dirty="0"/>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3177" tIns="46589" rIns="93177" bIns="46589" rtlCol="0" anchor="b"/>
          <a:lstStyle>
            <a:lvl1pPr algn="r" eaLnBrk="0" hangingPunct="0">
              <a:defRPr sz="1200">
                <a:cs typeface="+mn-cs"/>
              </a:defRPr>
            </a:lvl1pPr>
          </a:lstStyle>
          <a:p>
            <a:pPr>
              <a:defRPr/>
            </a:pPr>
            <a:fld id="{0B6EEBD4-CA0B-40E6-806E-7447C1CEB139}" type="slidenum">
              <a:rPr lang="en-US"/>
              <a:pPr>
                <a:defRPr/>
              </a:pPr>
              <a:t>‹#›</a:t>
            </a:fld>
            <a:endParaRPr lang="en-US" dirty="0"/>
          </a:p>
        </p:txBody>
      </p:sp>
    </p:spTree>
    <p:extLst>
      <p:ext uri="{BB962C8B-B14F-4D97-AF65-F5344CB8AC3E}">
        <p14:creationId xmlns:p14="http://schemas.microsoft.com/office/powerpoint/2010/main" val="3599496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dirty="0">
                <a:cs typeface="+mn-cs"/>
              </a:defRPr>
            </a:lvl1pPr>
          </a:lstStyle>
          <a:p>
            <a:pPr>
              <a:defRPr/>
            </a:pPr>
            <a:endParaRPr lang="en-US" dirty="0"/>
          </a:p>
        </p:txBody>
      </p:sp>
      <p:sp>
        <p:nvSpPr>
          <p:cNvPr id="3" name="Date Placeholder 2"/>
          <p:cNvSpPr>
            <a:spLocks noGrp="1"/>
          </p:cNvSpPr>
          <p:nvPr>
            <p:ph type="dt" idx="1"/>
          </p:nvPr>
        </p:nvSpPr>
        <p:spPr>
          <a:xfrm>
            <a:off x="3970340" y="0"/>
            <a:ext cx="3038475" cy="465138"/>
          </a:xfrm>
          <a:prstGeom prst="rect">
            <a:avLst/>
          </a:prstGeom>
        </p:spPr>
        <p:txBody>
          <a:bodyPr vert="horz" lIns="91440" tIns="45720" rIns="91440" bIns="45720" rtlCol="0"/>
          <a:lstStyle>
            <a:lvl1pPr algn="r">
              <a:defRPr sz="1200">
                <a:cs typeface="+mn-cs"/>
              </a:defRPr>
            </a:lvl1pPr>
          </a:lstStyle>
          <a:p>
            <a:pPr>
              <a:defRPr/>
            </a:pPr>
            <a:fld id="{DD551AE0-340A-4417-B9B2-6828585BFC5A}" type="datetimeFigureOut">
              <a:rPr lang="en-US"/>
              <a:pPr>
                <a:defRPr/>
              </a:pPr>
              <a:t>4/15/2015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429"/>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829675"/>
            <a:ext cx="3038475" cy="465138"/>
          </a:xfrm>
          <a:prstGeom prst="rect">
            <a:avLst/>
          </a:prstGeom>
        </p:spPr>
        <p:txBody>
          <a:bodyPr vert="horz" lIns="91440" tIns="45720" rIns="91440" bIns="45720" rtlCol="0" anchor="b"/>
          <a:lstStyle>
            <a:lvl1pPr algn="l">
              <a:defRPr sz="1200" dirty="0">
                <a:cs typeface="+mn-cs"/>
              </a:defRPr>
            </a:lvl1pPr>
          </a:lstStyle>
          <a:p>
            <a:pPr>
              <a:defRPr/>
            </a:pPr>
            <a:endParaRPr lang="en-US" dirty="0"/>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40" tIns="45720" rIns="91440" bIns="45720" rtlCol="0" anchor="b"/>
          <a:lstStyle>
            <a:lvl1pPr algn="r">
              <a:defRPr sz="1200">
                <a:cs typeface="+mn-cs"/>
              </a:defRPr>
            </a:lvl1pPr>
          </a:lstStyle>
          <a:p>
            <a:pPr>
              <a:defRPr/>
            </a:pPr>
            <a:fld id="{F76E102D-16EE-47FA-AC12-4CF69608E5DE}" type="slidenum">
              <a:rPr lang="en-US"/>
              <a:pPr>
                <a:defRPr/>
              </a:pPr>
              <a:t>‹#›</a:t>
            </a:fld>
            <a:endParaRPr lang="en-US" dirty="0"/>
          </a:p>
        </p:txBody>
      </p:sp>
    </p:spTree>
    <p:extLst>
      <p:ext uri="{BB962C8B-B14F-4D97-AF65-F5344CB8AC3E}">
        <p14:creationId xmlns:p14="http://schemas.microsoft.com/office/powerpoint/2010/main" val="673793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4400">
                <a:solidFill>
                  <a:schemeClr val="tx2"/>
                </a:solidFill>
                <a:latin typeface="Frutiger LT 45 Light" pitchFamily="34" charset="0"/>
                <a:cs typeface="Arial" panose="020B0604020202020204" pitchFamily="34" charset="0"/>
              </a:defRPr>
            </a:lvl1pPr>
            <a:lvl2pPr marL="742950" indent="-285750" defTabSz="930275" eaLnBrk="0" hangingPunct="0">
              <a:defRPr sz="4400">
                <a:solidFill>
                  <a:schemeClr val="tx2"/>
                </a:solidFill>
                <a:latin typeface="Frutiger LT 45 Light" pitchFamily="34" charset="0"/>
                <a:cs typeface="Arial" panose="020B0604020202020204" pitchFamily="34" charset="0"/>
              </a:defRPr>
            </a:lvl2pPr>
            <a:lvl3pPr marL="1143000" indent="-228600" defTabSz="930275" eaLnBrk="0" hangingPunct="0">
              <a:defRPr sz="4400">
                <a:solidFill>
                  <a:schemeClr val="tx2"/>
                </a:solidFill>
                <a:latin typeface="Frutiger LT 45 Light" pitchFamily="34" charset="0"/>
                <a:cs typeface="Arial" panose="020B0604020202020204" pitchFamily="34" charset="0"/>
              </a:defRPr>
            </a:lvl3pPr>
            <a:lvl4pPr marL="1600200" indent="-228600" defTabSz="930275" eaLnBrk="0" hangingPunct="0">
              <a:defRPr sz="4400">
                <a:solidFill>
                  <a:schemeClr val="tx2"/>
                </a:solidFill>
                <a:latin typeface="Frutiger LT 45 Light" pitchFamily="34" charset="0"/>
                <a:cs typeface="Arial" panose="020B0604020202020204" pitchFamily="34" charset="0"/>
              </a:defRPr>
            </a:lvl4pPr>
            <a:lvl5pPr marL="2057400" indent="-228600" defTabSz="930275" eaLnBrk="0" hangingPunct="0">
              <a:defRPr sz="4400">
                <a:solidFill>
                  <a:schemeClr val="tx2"/>
                </a:solidFill>
                <a:latin typeface="Frutiger LT 45 Light" pitchFamily="34" charset="0"/>
                <a:cs typeface="Arial" panose="020B0604020202020204" pitchFamily="34" charset="0"/>
              </a:defRPr>
            </a:lvl5pPr>
            <a:lvl6pPr marL="25146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6pPr>
            <a:lvl7pPr marL="29718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7pPr>
            <a:lvl8pPr marL="34290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8pPr>
            <a:lvl9pPr marL="38862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9pPr>
          </a:lstStyle>
          <a:p>
            <a:pPr eaLnBrk="1" hangingPunct="1"/>
            <a:fld id="{10D92391-50AD-4085-9437-265D14BD80A1}" type="slidenum">
              <a:rPr lang="en-US" altLang="en-US" sz="1200">
                <a:solidFill>
                  <a:schemeClr val="tx1"/>
                </a:solidFill>
                <a:latin typeface="Arial" panose="020B0604020202020204" pitchFamily="34" charset="0"/>
              </a:rPr>
              <a:pPr eaLnBrk="1" hangingPunct="1"/>
              <a:t>9</a:t>
            </a:fld>
            <a:endParaRPr lang="en-US" altLang="en-US" sz="1200" dirty="0">
              <a:solidFill>
                <a:schemeClr val="tx1"/>
              </a:solidFill>
              <a:latin typeface="Arial" panose="020B0604020202020204" pitchFamily="34" charset="0"/>
            </a:endParaRPr>
          </a:p>
        </p:txBody>
      </p:sp>
    </p:spTree>
    <p:extLst>
      <p:ext uri="{BB962C8B-B14F-4D97-AF65-F5344CB8AC3E}">
        <p14:creationId xmlns:p14="http://schemas.microsoft.com/office/powerpoint/2010/main" val="86218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4400">
                <a:solidFill>
                  <a:schemeClr val="tx2"/>
                </a:solidFill>
                <a:latin typeface="Frutiger LT 45 Light" pitchFamily="34" charset="0"/>
                <a:cs typeface="Arial" panose="020B0604020202020204" pitchFamily="34" charset="0"/>
              </a:defRPr>
            </a:lvl1pPr>
            <a:lvl2pPr marL="742950" indent="-285750" defTabSz="930275" eaLnBrk="0" hangingPunct="0">
              <a:defRPr sz="4400">
                <a:solidFill>
                  <a:schemeClr val="tx2"/>
                </a:solidFill>
                <a:latin typeface="Frutiger LT 45 Light" pitchFamily="34" charset="0"/>
                <a:cs typeface="Arial" panose="020B0604020202020204" pitchFamily="34" charset="0"/>
              </a:defRPr>
            </a:lvl2pPr>
            <a:lvl3pPr marL="1143000" indent="-228600" defTabSz="930275" eaLnBrk="0" hangingPunct="0">
              <a:defRPr sz="4400">
                <a:solidFill>
                  <a:schemeClr val="tx2"/>
                </a:solidFill>
                <a:latin typeface="Frutiger LT 45 Light" pitchFamily="34" charset="0"/>
                <a:cs typeface="Arial" panose="020B0604020202020204" pitchFamily="34" charset="0"/>
              </a:defRPr>
            </a:lvl3pPr>
            <a:lvl4pPr marL="1600200" indent="-228600" defTabSz="930275" eaLnBrk="0" hangingPunct="0">
              <a:defRPr sz="4400">
                <a:solidFill>
                  <a:schemeClr val="tx2"/>
                </a:solidFill>
                <a:latin typeface="Frutiger LT 45 Light" pitchFamily="34" charset="0"/>
                <a:cs typeface="Arial" panose="020B0604020202020204" pitchFamily="34" charset="0"/>
              </a:defRPr>
            </a:lvl4pPr>
            <a:lvl5pPr marL="2057400" indent="-228600" defTabSz="930275" eaLnBrk="0" hangingPunct="0">
              <a:defRPr sz="4400">
                <a:solidFill>
                  <a:schemeClr val="tx2"/>
                </a:solidFill>
                <a:latin typeface="Frutiger LT 45 Light" pitchFamily="34" charset="0"/>
                <a:cs typeface="Arial" panose="020B0604020202020204" pitchFamily="34" charset="0"/>
              </a:defRPr>
            </a:lvl5pPr>
            <a:lvl6pPr marL="25146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6pPr>
            <a:lvl7pPr marL="29718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7pPr>
            <a:lvl8pPr marL="34290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8pPr>
            <a:lvl9pPr marL="38862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9pPr>
          </a:lstStyle>
          <a:p>
            <a:pPr eaLnBrk="1" hangingPunct="1"/>
            <a:fld id="{803019A1-499F-47D3-9F47-6A1A270CFCE0}" type="slidenum">
              <a:rPr lang="en-US" altLang="en-US" sz="1200">
                <a:solidFill>
                  <a:schemeClr val="tx1"/>
                </a:solidFill>
                <a:latin typeface="Arial" panose="020B0604020202020204" pitchFamily="34" charset="0"/>
              </a:rPr>
              <a:pPr eaLnBrk="1" hangingPunct="1"/>
              <a:t>10</a:t>
            </a:fld>
            <a:endParaRPr lang="en-US" altLang="en-US" sz="1200" dirty="0">
              <a:solidFill>
                <a:schemeClr val="tx1"/>
              </a:solidFill>
              <a:latin typeface="Arial" panose="020B0604020202020204" pitchFamily="34" charset="0"/>
            </a:endParaRPr>
          </a:p>
        </p:txBody>
      </p:sp>
    </p:spTree>
    <p:extLst>
      <p:ext uri="{BB962C8B-B14F-4D97-AF65-F5344CB8AC3E}">
        <p14:creationId xmlns:p14="http://schemas.microsoft.com/office/powerpoint/2010/main" val="4191262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76E102D-16EE-47FA-AC12-4CF69608E5DE}" type="slidenum">
              <a:rPr lang="en-US" smtClean="0"/>
              <a:pPr>
                <a:defRPr/>
              </a:pPr>
              <a:t>15</a:t>
            </a:fld>
            <a:endParaRPr lang="en-US" dirty="0"/>
          </a:p>
        </p:txBody>
      </p:sp>
    </p:spTree>
    <p:extLst>
      <p:ext uri="{BB962C8B-B14F-4D97-AF65-F5344CB8AC3E}">
        <p14:creationId xmlns:p14="http://schemas.microsoft.com/office/powerpoint/2010/main" val="23402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endParaRPr lang="en-US" dirty="0"/>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pPr>
              <a:defRPr/>
            </a:pPr>
            <a:fld id="{B5D32F0C-7178-46D5-8A0C-551E8FDCF396}" type="slidenum">
              <a:rPr lang="en-US" smtClean="0"/>
              <a:pPr>
                <a:defRPr/>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96992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031C158-D381-4A30-84BF-4817D91E978A}" type="slidenum">
              <a:rPr lang="en-US" smtClean="0"/>
              <a:pPr>
                <a:defRPr/>
              </a:pPr>
              <a:t>‹#›</a:t>
            </a:fld>
            <a:endParaRPr lang="en-US" dirty="0"/>
          </a:p>
        </p:txBody>
      </p:sp>
    </p:spTree>
    <p:extLst>
      <p:ext uri="{BB962C8B-B14F-4D97-AF65-F5344CB8AC3E}">
        <p14:creationId xmlns:p14="http://schemas.microsoft.com/office/powerpoint/2010/main" val="33422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031C158-D381-4A30-84BF-4817D91E978A}" type="slidenum">
              <a:rPr lang="en-US" smtClean="0"/>
              <a:pPr>
                <a:defRPr/>
              </a:pPr>
              <a:t>‹#›</a:t>
            </a:fld>
            <a:endParaRPr lang="en-US" dirty="0"/>
          </a:p>
        </p:txBody>
      </p:sp>
    </p:spTree>
    <p:extLst>
      <p:ext uri="{BB962C8B-B14F-4D97-AF65-F5344CB8AC3E}">
        <p14:creationId xmlns:p14="http://schemas.microsoft.com/office/powerpoint/2010/main" val="1575595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031C158-D381-4A30-84BF-4817D91E978A}" type="slidenum">
              <a:rPr lang="en-US" smtClean="0"/>
              <a:pPr>
                <a:defRPr/>
              </a:pPr>
              <a:t>‹#›</a:t>
            </a:fld>
            <a:endParaRPr lang="en-US" dirty="0"/>
          </a:p>
        </p:txBody>
      </p:sp>
    </p:spTree>
    <p:extLst>
      <p:ext uri="{BB962C8B-B14F-4D97-AF65-F5344CB8AC3E}">
        <p14:creationId xmlns:p14="http://schemas.microsoft.com/office/powerpoint/2010/main" val="2835437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031C158-D381-4A30-84BF-4817D91E978A}" type="slidenum">
              <a:rPr lang="en-US" smtClean="0"/>
              <a:pPr>
                <a:defRPr/>
              </a:pPr>
              <a:t>‹#›</a:t>
            </a:fld>
            <a:endParaRPr lang="en-US" dirty="0"/>
          </a:p>
        </p:txBody>
      </p:sp>
    </p:spTree>
    <p:extLst>
      <p:ext uri="{BB962C8B-B14F-4D97-AF65-F5344CB8AC3E}">
        <p14:creationId xmlns:p14="http://schemas.microsoft.com/office/powerpoint/2010/main" val="2707304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031C158-D381-4A30-84BF-4817D91E978A}" type="slidenum">
              <a:rPr lang="en-US" smtClean="0"/>
              <a:pPr>
                <a:defRPr/>
              </a:pPr>
              <a:t>‹#›</a:t>
            </a:fld>
            <a:endParaRPr lang="en-US" dirty="0"/>
          </a:p>
        </p:txBody>
      </p:sp>
    </p:spTree>
    <p:extLst>
      <p:ext uri="{BB962C8B-B14F-4D97-AF65-F5344CB8AC3E}">
        <p14:creationId xmlns:p14="http://schemas.microsoft.com/office/powerpoint/2010/main" val="1499184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031C158-D381-4A30-84BF-4817D91E978A}" type="slidenum">
              <a:rPr lang="en-US" smtClean="0"/>
              <a:pPr>
                <a:defRPr/>
              </a:pPr>
              <a:t>‹#›</a:t>
            </a:fld>
            <a:endParaRPr lang="en-US" dirty="0"/>
          </a:p>
        </p:txBody>
      </p:sp>
    </p:spTree>
    <p:extLst>
      <p:ext uri="{BB962C8B-B14F-4D97-AF65-F5344CB8AC3E}">
        <p14:creationId xmlns:p14="http://schemas.microsoft.com/office/powerpoint/2010/main" val="269755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E30CB03-263A-42B4-9877-C65050FD569A}" type="slidenum">
              <a:rPr lang="en-US" smtClean="0"/>
              <a:pPr>
                <a:defRPr/>
              </a:pPr>
              <a:t>‹#›</a:t>
            </a:fld>
            <a:endParaRPr lang="en-US" dirty="0"/>
          </a:p>
        </p:txBody>
      </p:sp>
    </p:spTree>
    <p:extLst>
      <p:ext uri="{BB962C8B-B14F-4D97-AF65-F5344CB8AC3E}">
        <p14:creationId xmlns:p14="http://schemas.microsoft.com/office/powerpoint/2010/main" val="1500216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EE1CB6A-EE40-4914-96F9-647BB152BFB7}" type="slidenum">
              <a:rPr lang="en-US" smtClean="0"/>
              <a:pPr>
                <a:defRPr/>
              </a:pPr>
              <a:t>‹#›</a:t>
            </a:fld>
            <a:endParaRPr lang="en-US" dirty="0"/>
          </a:p>
        </p:txBody>
      </p:sp>
    </p:spTree>
    <p:extLst>
      <p:ext uri="{BB962C8B-B14F-4D97-AF65-F5344CB8AC3E}">
        <p14:creationId xmlns:p14="http://schemas.microsoft.com/office/powerpoint/2010/main" val="129230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pPr>
              <a:defRPr/>
            </a:pPr>
            <a:fld id="{CB7540EC-52CF-4481-8AF6-5DB17A6C4AAC}" type="slidenum">
              <a:rPr lang="en-US" smtClean="0"/>
              <a:pPr>
                <a:defRPr/>
              </a:pPr>
              <a:t>‹#›</a:t>
            </a:fld>
            <a:endParaRPr lang="en-US" dirty="0"/>
          </a:p>
        </p:txBody>
      </p:sp>
    </p:spTree>
    <p:extLst>
      <p:ext uri="{BB962C8B-B14F-4D97-AF65-F5344CB8AC3E}">
        <p14:creationId xmlns:p14="http://schemas.microsoft.com/office/powerpoint/2010/main" val="166147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pPr>
              <a:defRPr/>
            </a:pPr>
            <a:fld id="{CDAAFFAB-76A8-412E-8AF2-2E8B6735D64E}" type="slidenum">
              <a:rPr lang="en-US" smtClean="0"/>
              <a:pPr>
                <a:defRPr/>
              </a:pPr>
              <a:t>‹#›</a:t>
            </a:fld>
            <a:endParaRPr lang="en-US" dirty="0"/>
          </a:p>
        </p:txBody>
      </p:sp>
    </p:spTree>
    <p:extLst>
      <p:ext uri="{BB962C8B-B14F-4D97-AF65-F5344CB8AC3E}">
        <p14:creationId xmlns:p14="http://schemas.microsoft.com/office/powerpoint/2010/main" val="209169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86DB3BA-52A2-4533-958D-217208F90836}" type="slidenum">
              <a:rPr lang="en-US" smtClean="0"/>
              <a:pPr>
                <a:defRPr/>
              </a:pPr>
              <a:t>‹#›</a:t>
            </a:fld>
            <a:endParaRPr lang="en-US" dirty="0"/>
          </a:p>
        </p:txBody>
      </p:sp>
    </p:spTree>
    <p:extLst>
      <p:ext uri="{BB962C8B-B14F-4D97-AF65-F5344CB8AC3E}">
        <p14:creationId xmlns:p14="http://schemas.microsoft.com/office/powerpoint/2010/main" val="236655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0EF63D6-785B-4823-B18B-35A2FDDACD31}" type="slidenum">
              <a:rPr lang="en-US" smtClean="0"/>
              <a:pPr>
                <a:defRPr/>
              </a:pPr>
              <a:t>‹#›</a:t>
            </a:fld>
            <a:endParaRPr lang="en-US" dirty="0"/>
          </a:p>
        </p:txBody>
      </p:sp>
    </p:spTree>
    <p:extLst>
      <p:ext uri="{BB962C8B-B14F-4D97-AF65-F5344CB8AC3E}">
        <p14:creationId xmlns:p14="http://schemas.microsoft.com/office/powerpoint/2010/main" val="239415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98EE923-6180-4603-AFED-1D185E6E8819}" type="slidenum">
              <a:rPr lang="en-US" smtClean="0"/>
              <a:pPr>
                <a:defRPr/>
              </a:pPr>
              <a:t>‹#›</a:t>
            </a:fld>
            <a:endParaRPr lang="en-US" dirty="0"/>
          </a:p>
        </p:txBody>
      </p:sp>
    </p:spTree>
    <p:extLst>
      <p:ext uri="{BB962C8B-B14F-4D97-AF65-F5344CB8AC3E}">
        <p14:creationId xmlns:p14="http://schemas.microsoft.com/office/powerpoint/2010/main" val="319667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B100D702-4F70-48A5-9E82-E722493FC143}" type="slidenum">
              <a:rPr lang="en-US" smtClean="0"/>
              <a:pPr>
                <a:defRPr/>
              </a:pPr>
              <a:t>‹#›</a:t>
            </a:fld>
            <a:endParaRPr lang="en-US" dirty="0"/>
          </a:p>
        </p:txBody>
      </p:sp>
    </p:spTree>
    <p:extLst>
      <p:ext uri="{BB962C8B-B14F-4D97-AF65-F5344CB8AC3E}">
        <p14:creationId xmlns:p14="http://schemas.microsoft.com/office/powerpoint/2010/main" val="103014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B464A04-FD6C-4D8A-ABB5-5C76FECD0F1E}" type="slidenum">
              <a:rPr lang="en-US" smtClean="0"/>
              <a:pPr>
                <a:defRPr/>
              </a:pPr>
              <a:t>‹#›</a:t>
            </a:fld>
            <a:endParaRPr lang="en-US" dirty="0"/>
          </a:p>
        </p:txBody>
      </p:sp>
    </p:spTree>
    <p:extLst>
      <p:ext uri="{BB962C8B-B14F-4D97-AF65-F5344CB8AC3E}">
        <p14:creationId xmlns:p14="http://schemas.microsoft.com/office/powerpoint/2010/main" val="22995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02DAE957-E992-469E-A65E-48CC96166551}" type="slidenum">
              <a:rPr lang="en-US" smtClean="0"/>
              <a:pPr>
                <a:defRPr/>
              </a:pPr>
              <a:t>‹#›</a:t>
            </a:fld>
            <a:endParaRPr lang="en-US" dirty="0"/>
          </a:p>
        </p:txBody>
      </p:sp>
    </p:spTree>
    <p:extLst>
      <p:ext uri="{BB962C8B-B14F-4D97-AF65-F5344CB8AC3E}">
        <p14:creationId xmlns:p14="http://schemas.microsoft.com/office/powerpoint/2010/main" val="3269481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1031C158-D381-4A30-84BF-4817D91E978A}" type="slidenum">
              <a:rPr lang="en-US" smtClean="0"/>
              <a:pPr>
                <a:defRPr/>
              </a:pPr>
              <a:t>‹#›</a:t>
            </a:fld>
            <a:endParaRPr lang="en-US" dirty="0"/>
          </a:p>
        </p:txBody>
      </p:sp>
    </p:spTree>
    <p:extLst>
      <p:ext uri="{BB962C8B-B14F-4D97-AF65-F5344CB8AC3E}">
        <p14:creationId xmlns:p14="http://schemas.microsoft.com/office/powerpoint/2010/main" val="874995057"/>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 id="2147483963" r:id="rId12"/>
    <p:sldLayoutId id="2147483964" r:id="rId13"/>
    <p:sldLayoutId id="2147483965" r:id="rId14"/>
    <p:sldLayoutId id="2147483966" r:id="rId15"/>
    <p:sldLayoutId id="2147483967" r:id="rId16"/>
    <p:sldLayoutId id="214748396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VisionLogo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357490"/>
            <a:ext cx="5334000" cy="609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423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1219198" y="274638"/>
            <a:ext cx="7620000" cy="8699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dirty="0" smtClean="0"/>
              <a:t>   </a:t>
            </a:r>
            <a:r>
              <a:rPr lang="en-US" altLang="en-US" dirty="0" smtClean="0">
                <a:solidFill>
                  <a:schemeClr val="accent1">
                    <a:lumMod val="50000"/>
                  </a:schemeClr>
                </a:solidFill>
                <a:latin typeface="Frutiger LT 55 Roman" pitchFamily="34" charset="0"/>
              </a:rPr>
              <a:t>Four Critical Questions</a:t>
            </a:r>
          </a:p>
        </p:txBody>
      </p:sp>
      <p:sp>
        <p:nvSpPr>
          <p:cNvPr id="33795" name="Rectangle 3"/>
          <p:cNvSpPr>
            <a:spLocks noGrp="1" noChangeArrowheads="1"/>
          </p:cNvSpPr>
          <p:nvPr>
            <p:ph idx="1"/>
          </p:nvPr>
        </p:nvSpPr>
        <p:spPr bwMode="auto">
          <a:xfrm>
            <a:off x="1219199" y="1455174"/>
            <a:ext cx="7619999" cy="4640826"/>
          </a:xfrm>
          <a:solidFill>
            <a:schemeClr val="bg1"/>
          </a:solidFill>
          <a:ln>
            <a:solidFill>
              <a:srgbClr val="000000"/>
            </a:solidFill>
            <a:miter lim="800000"/>
            <a:headEnd/>
            <a:tailEnd/>
          </a:ln>
        </p:spPr>
        <p:txBody>
          <a:bodyPr vert="horz" wrap="square" lIns="91440" tIns="45720" rIns="91440" bIns="45720" numCol="1" anchor="t" anchorCtr="0" compatLnSpc="1">
            <a:prstTxWarp prst="textNoShape">
              <a:avLst/>
            </a:prstTxWarp>
            <a:normAutofit lnSpcReduction="10000"/>
          </a:bodyPr>
          <a:lstStyle/>
          <a:p>
            <a:pPr marL="571500" indent="-571500" eaLnBrk="1" hangingPunct="1">
              <a:spcBef>
                <a:spcPct val="50000"/>
              </a:spcBef>
              <a:buFont typeface="Wingdings" panose="05000000000000000000" pitchFamily="2" charset="2"/>
              <a:buAutoNum type="arabicPeriod"/>
            </a:pPr>
            <a:r>
              <a:rPr lang="en-US" altLang="en-US" sz="3600" dirty="0" smtClean="0">
                <a:solidFill>
                  <a:schemeClr val="accent1">
                    <a:lumMod val="50000"/>
                  </a:schemeClr>
                </a:solidFill>
                <a:latin typeface="Arial Narrow" panose="020B0606020202030204" pitchFamily="34" charset="0"/>
              </a:rPr>
              <a:t>What is it we expect kids to learn?</a:t>
            </a:r>
          </a:p>
          <a:p>
            <a:pPr marL="571500" indent="-571500" eaLnBrk="1" hangingPunct="1">
              <a:spcBef>
                <a:spcPct val="50000"/>
              </a:spcBef>
              <a:buFont typeface="Wingdings" panose="05000000000000000000" pitchFamily="2" charset="2"/>
              <a:buAutoNum type="arabicPeriod"/>
            </a:pPr>
            <a:r>
              <a:rPr lang="en-US" altLang="en-US" sz="3600" dirty="0" smtClean="0">
                <a:solidFill>
                  <a:schemeClr val="accent1">
                    <a:lumMod val="50000"/>
                  </a:schemeClr>
                </a:solidFill>
                <a:latin typeface="Arial Narrow" panose="020B0606020202030204" pitchFamily="34" charset="0"/>
              </a:rPr>
              <a:t>How will we know when they have learned it?</a:t>
            </a:r>
          </a:p>
          <a:p>
            <a:pPr marL="571500" indent="-571500" eaLnBrk="1" hangingPunct="1">
              <a:spcBef>
                <a:spcPct val="50000"/>
              </a:spcBef>
              <a:buFont typeface="Wingdings" panose="05000000000000000000" pitchFamily="2" charset="2"/>
              <a:buAutoNum type="arabicPeriod"/>
            </a:pPr>
            <a:r>
              <a:rPr lang="en-US" altLang="en-US" sz="3600" dirty="0" smtClean="0">
                <a:solidFill>
                  <a:schemeClr val="accent1">
                    <a:lumMod val="50000"/>
                  </a:schemeClr>
                </a:solidFill>
                <a:latin typeface="Arial Narrow" panose="020B0606020202030204" pitchFamily="34" charset="0"/>
              </a:rPr>
              <a:t>How will we respond when they don’t learn?</a:t>
            </a:r>
          </a:p>
          <a:p>
            <a:pPr marL="571500" indent="-571500" eaLnBrk="1" hangingPunct="1">
              <a:spcBef>
                <a:spcPct val="50000"/>
              </a:spcBef>
              <a:buFont typeface="Wingdings" panose="05000000000000000000" pitchFamily="2" charset="2"/>
              <a:buAutoNum type="arabicPeriod"/>
            </a:pPr>
            <a:r>
              <a:rPr lang="en-US" altLang="en-US" sz="3600" dirty="0" smtClean="0">
                <a:solidFill>
                  <a:schemeClr val="accent1">
                    <a:lumMod val="50000"/>
                  </a:schemeClr>
                </a:solidFill>
                <a:latin typeface="Arial Narrow" panose="020B0606020202030204" pitchFamily="34" charset="0"/>
              </a:rPr>
              <a:t>How will we respond when they already know it?</a:t>
            </a:r>
          </a:p>
        </p:txBody>
      </p:sp>
    </p:spTree>
    <p:extLst>
      <p:ext uri="{BB962C8B-B14F-4D97-AF65-F5344CB8AC3E}">
        <p14:creationId xmlns:p14="http://schemas.microsoft.com/office/powerpoint/2010/main" val="16310334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609600"/>
            <a:ext cx="8458200" cy="5562600"/>
          </a:xfrm>
        </p:spPr>
        <p:txBody>
          <a:bodyPr/>
          <a:lstStyle/>
          <a:p>
            <a:pPr marL="0" indent="0" algn="ctr">
              <a:buNone/>
            </a:pPr>
            <a:endParaRPr lang="en-US" sz="6600" b="1" dirty="0" smtClean="0">
              <a:effectLst>
                <a:outerShdw blurRad="38100" dist="38100" dir="2700000" algn="tl">
                  <a:srgbClr val="C0C0C0"/>
                </a:outerShdw>
              </a:effectLst>
            </a:endParaRP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713984580"/>
              </p:ext>
            </p:extLst>
          </p:nvPr>
        </p:nvGraphicFramePr>
        <p:xfrm>
          <a:off x="914400" y="1219202"/>
          <a:ext cx="7848600" cy="5063562"/>
        </p:xfrm>
        <a:graphic>
          <a:graphicData uri="http://schemas.openxmlformats.org/drawingml/2006/table">
            <a:tbl>
              <a:tblPr firstRow="1" firstCol="1" bandRow="1">
                <a:tableStyleId>{5C22544A-7EE6-4342-B048-85BDC9FD1C3A}</a:tableStyleId>
              </a:tblPr>
              <a:tblGrid>
                <a:gridCol w="1447800"/>
                <a:gridCol w="6400800"/>
              </a:tblGrid>
              <a:tr h="220692">
                <a:tc>
                  <a:txBody>
                    <a:bodyPr/>
                    <a:lstStyle/>
                    <a:p>
                      <a:pPr marL="0" marR="0" algn="ctr">
                        <a:spcBef>
                          <a:spcPts val="0"/>
                        </a:spcBef>
                        <a:spcAft>
                          <a:spcPts val="0"/>
                        </a:spcAft>
                      </a:pPr>
                      <a:r>
                        <a:rPr lang="en-US" sz="1600" dirty="0" smtClean="0">
                          <a:effectLst/>
                          <a:latin typeface="Arial Narrow" panose="020B0606020202030204" pitchFamily="34" charset="0"/>
                        </a:rPr>
                        <a:t>Area</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ctr">
                        <a:spcBef>
                          <a:spcPts val="0"/>
                        </a:spcBef>
                        <a:spcAft>
                          <a:spcPts val="0"/>
                        </a:spcAft>
                      </a:pPr>
                      <a:r>
                        <a:rPr lang="en-US" sz="1600" dirty="0">
                          <a:effectLst/>
                          <a:latin typeface="Arial Narrow" panose="020B0606020202030204" pitchFamily="34" charset="0"/>
                        </a:rPr>
                        <a:t>Sidney Public Schools Commitment Statements</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r h="397246">
                <a:tc>
                  <a:txBody>
                    <a:bodyPr/>
                    <a:lstStyle/>
                    <a:p>
                      <a:pPr marL="0" marR="0" algn="ctr">
                        <a:spcBef>
                          <a:spcPts val="0"/>
                        </a:spcBef>
                        <a:spcAft>
                          <a:spcPts val="0"/>
                        </a:spcAft>
                      </a:pPr>
                      <a:r>
                        <a:rPr lang="en-US" sz="1600" dirty="0">
                          <a:effectLst/>
                          <a:latin typeface="Arial Narrow" panose="020B0606020202030204" pitchFamily="34" charset="0"/>
                        </a:rPr>
                        <a:t>Staff</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l">
                        <a:spcBef>
                          <a:spcPts val="0"/>
                        </a:spcBef>
                        <a:spcAft>
                          <a:spcPts val="0"/>
                        </a:spcAft>
                      </a:pPr>
                      <a:r>
                        <a:rPr lang="en-US" sz="1600" b="1" dirty="0">
                          <a:effectLst/>
                          <a:latin typeface="Arial Narrow" panose="020B0606020202030204" pitchFamily="34" charset="0"/>
                        </a:rPr>
                        <a:t>SPS is committed </a:t>
                      </a:r>
                      <a:r>
                        <a:rPr lang="en-US" sz="1600" dirty="0">
                          <a:effectLst/>
                          <a:latin typeface="Arial Narrow" panose="020B0606020202030204" pitchFamily="34" charset="0"/>
                        </a:rPr>
                        <a:t>to implementation of quality academic standards through the PLC process to ensure student achievement.</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r h="397246">
                <a:tc>
                  <a:txBody>
                    <a:bodyPr/>
                    <a:lstStyle/>
                    <a:p>
                      <a:pPr marL="0" marR="0" algn="ctr">
                        <a:spcBef>
                          <a:spcPts val="0"/>
                        </a:spcBef>
                        <a:spcAft>
                          <a:spcPts val="0"/>
                        </a:spcAft>
                      </a:pPr>
                      <a:r>
                        <a:rPr lang="en-US" sz="1600" dirty="0">
                          <a:effectLst/>
                          <a:latin typeface="Arial Narrow" panose="020B0606020202030204" pitchFamily="34" charset="0"/>
                        </a:rPr>
                        <a:t>Staff</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l">
                        <a:spcBef>
                          <a:spcPts val="0"/>
                        </a:spcBef>
                        <a:spcAft>
                          <a:spcPts val="0"/>
                        </a:spcAft>
                      </a:pPr>
                      <a:r>
                        <a:rPr lang="en-US" sz="1600" b="1" dirty="0">
                          <a:effectLst/>
                          <a:latin typeface="Arial Narrow" panose="020B0606020202030204" pitchFamily="34" charset="0"/>
                        </a:rPr>
                        <a:t>SPS is committed </a:t>
                      </a:r>
                      <a:r>
                        <a:rPr lang="en-US" sz="1600" dirty="0">
                          <a:effectLst/>
                          <a:latin typeface="Arial Narrow" panose="020B0606020202030204" pitchFamily="34" charset="0"/>
                        </a:rPr>
                        <a:t>to maintaining a passion for teaching and compassion for each student.</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r h="529662">
                <a:tc>
                  <a:txBody>
                    <a:bodyPr/>
                    <a:lstStyle/>
                    <a:p>
                      <a:pPr marL="0" marR="0" algn="ctr">
                        <a:spcBef>
                          <a:spcPts val="0"/>
                        </a:spcBef>
                        <a:spcAft>
                          <a:spcPts val="0"/>
                        </a:spcAft>
                      </a:pPr>
                      <a:r>
                        <a:rPr lang="en-US" sz="1600" dirty="0">
                          <a:effectLst/>
                          <a:latin typeface="Arial Narrow" panose="020B0606020202030204" pitchFamily="34" charset="0"/>
                        </a:rPr>
                        <a:t>Environment</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l">
                        <a:spcBef>
                          <a:spcPts val="0"/>
                        </a:spcBef>
                        <a:spcAft>
                          <a:spcPts val="0"/>
                        </a:spcAft>
                      </a:pPr>
                      <a:r>
                        <a:rPr lang="en-US" sz="1600" b="1" dirty="0">
                          <a:effectLst/>
                          <a:latin typeface="Arial Narrow" panose="020B0606020202030204" pitchFamily="34" charset="0"/>
                        </a:rPr>
                        <a:t>SPS is committed to</a:t>
                      </a:r>
                      <a:r>
                        <a:rPr lang="en-US" sz="1600" dirty="0">
                          <a:effectLst/>
                          <a:latin typeface="Arial Narrow" panose="020B0606020202030204" pitchFamily="34" charset="0"/>
                        </a:rPr>
                        <a:t> common behavioral expectations to provide a safe, supportive environment where respect for diversity is modeled by everyone.</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r h="397246">
                <a:tc>
                  <a:txBody>
                    <a:bodyPr/>
                    <a:lstStyle/>
                    <a:p>
                      <a:pPr marL="0" marR="0" algn="ctr">
                        <a:spcBef>
                          <a:spcPts val="0"/>
                        </a:spcBef>
                        <a:spcAft>
                          <a:spcPts val="0"/>
                        </a:spcAft>
                      </a:pPr>
                      <a:r>
                        <a:rPr lang="en-US" sz="1600" dirty="0">
                          <a:effectLst/>
                          <a:latin typeface="Arial Narrow" panose="020B0606020202030204" pitchFamily="34" charset="0"/>
                        </a:rPr>
                        <a:t>Instruction</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l">
                        <a:spcBef>
                          <a:spcPts val="0"/>
                        </a:spcBef>
                        <a:spcAft>
                          <a:spcPts val="0"/>
                        </a:spcAft>
                      </a:pPr>
                      <a:r>
                        <a:rPr lang="en-US" sz="1600" b="1" dirty="0">
                          <a:effectLst/>
                          <a:latin typeface="Arial Narrow" panose="020B0606020202030204" pitchFamily="34" charset="0"/>
                        </a:rPr>
                        <a:t>SPS is committed to</a:t>
                      </a:r>
                      <a:r>
                        <a:rPr lang="en-US" sz="1600" dirty="0">
                          <a:effectLst/>
                          <a:latin typeface="Arial Narrow" panose="020B0606020202030204" pitchFamily="34" charset="0"/>
                        </a:rPr>
                        <a:t> actively engaging all students in a variety of learning activities.</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r h="529662">
                <a:tc>
                  <a:txBody>
                    <a:bodyPr/>
                    <a:lstStyle/>
                    <a:p>
                      <a:pPr marL="0" marR="0" algn="ctr">
                        <a:spcBef>
                          <a:spcPts val="0"/>
                        </a:spcBef>
                        <a:spcAft>
                          <a:spcPts val="0"/>
                        </a:spcAft>
                      </a:pPr>
                      <a:r>
                        <a:rPr lang="en-US" sz="1600" dirty="0">
                          <a:effectLst/>
                          <a:latin typeface="Arial Narrow" panose="020B0606020202030204" pitchFamily="34" charset="0"/>
                        </a:rPr>
                        <a:t>Co-Curricular</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l">
                        <a:spcBef>
                          <a:spcPts val="0"/>
                        </a:spcBef>
                        <a:spcAft>
                          <a:spcPts val="0"/>
                        </a:spcAft>
                      </a:pPr>
                      <a:r>
                        <a:rPr lang="en-US" sz="1600" b="1" dirty="0">
                          <a:effectLst/>
                          <a:latin typeface="Arial Narrow" panose="020B0606020202030204" pitchFamily="34" charset="0"/>
                        </a:rPr>
                        <a:t>SPS is committed to</a:t>
                      </a:r>
                      <a:r>
                        <a:rPr lang="en-US" sz="1600" dirty="0">
                          <a:effectLst/>
                          <a:latin typeface="Arial Narrow" panose="020B0606020202030204" pitchFamily="34" charset="0"/>
                        </a:rPr>
                        <a:t> providing opportunities for co-curricular activities that further develop life-skills.</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r h="706216">
                <a:tc>
                  <a:txBody>
                    <a:bodyPr/>
                    <a:lstStyle/>
                    <a:p>
                      <a:pPr marL="0" marR="0" algn="ctr">
                        <a:spcBef>
                          <a:spcPts val="0"/>
                        </a:spcBef>
                        <a:spcAft>
                          <a:spcPts val="0"/>
                        </a:spcAft>
                      </a:pPr>
                      <a:r>
                        <a:rPr lang="en-US" sz="1600" dirty="0">
                          <a:effectLst/>
                          <a:latin typeface="Arial Narrow" panose="020B0606020202030204" pitchFamily="34" charset="0"/>
                        </a:rPr>
                        <a:t>Communication</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l">
                        <a:spcBef>
                          <a:spcPts val="0"/>
                        </a:spcBef>
                        <a:spcAft>
                          <a:spcPts val="0"/>
                        </a:spcAft>
                      </a:pPr>
                      <a:r>
                        <a:rPr lang="en-US" sz="1600" b="1" dirty="0">
                          <a:effectLst/>
                          <a:latin typeface="Arial Narrow" panose="020B0606020202030204" pitchFamily="34" charset="0"/>
                        </a:rPr>
                        <a:t>SPS is committed to</a:t>
                      </a:r>
                      <a:r>
                        <a:rPr lang="en-US" sz="1600" dirty="0">
                          <a:effectLst/>
                          <a:latin typeface="Arial Narrow" panose="020B0606020202030204" pitchFamily="34" charset="0"/>
                        </a:rPr>
                        <a:t> maintaining open, effective communication with staff, students, and community in a timely and consistent manner.  </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r h="397246">
                <a:tc>
                  <a:txBody>
                    <a:bodyPr/>
                    <a:lstStyle/>
                    <a:p>
                      <a:pPr marL="0" marR="0" algn="ctr">
                        <a:spcBef>
                          <a:spcPts val="0"/>
                        </a:spcBef>
                        <a:spcAft>
                          <a:spcPts val="0"/>
                        </a:spcAft>
                      </a:pPr>
                      <a:r>
                        <a:rPr lang="en-US" sz="1600" dirty="0">
                          <a:effectLst/>
                          <a:latin typeface="Arial Narrow" panose="020B0606020202030204" pitchFamily="34" charset="0"/>
                        </a:rPr>
                        <a:t>Data</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l">
                        <a:spcBef>
                          <a:spcPts val="0"/>
                        </a:spcBef>
                        <a:spcAft>
                          <a:spcPts val="0"/>
                        </a:spcAft>
                      </a:pPr>
                      <a:r>
                        <a:rPr lang="en-US" sz="1600" b="1" dirty="0">
                          <a:effectLst/>
                          <a:latin typeface="Arial Narrow" panose="020B0606020202030204" pitchFamily="34" charset="0"/>
                        </a:rPr>
                        <a:t>SPS is committed to</a:t>
                      </a:r>
                      <a:r>
                        <a:rPr lang="en-US" sz="1600" dirty="0">
                          <a:effectLst/>
                          <a:latin typeface="Arial Narrow" panose="020B0606020202030204" pitchFamily="34" charset="0"/>
                        </a:rPr>
                        <a:t> the purposeful use of data to inform and advance student learning in all areas.</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r h="706216">
                <a:tc>
                  <a:txBody>
                    <a:bodyPr/>
                    <a:lstStyle/>
                    <a:p>
                      <a:pPr marL="0" marR="0" algn="ctr">
                        <a:spcBef>
                          <a:spcPts val="0"/>
                        </a:spcBef>
                        <a:spcAft>
                          <a:spcPts val="0"/>
                        </a:spcAft>
                      </a:pPr>
                      <a:r>
                        <a:rPr lang="en-US" sz="1600" dirty="0">
                          <a:effectLst/>
                          <a:latin typeface="Arial Narrow" panose="020B0606020202030204" pitchFamily="34" charset="0"/>
                        </a:rPr>
                        <a:t>Curriculum and Policy</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l">
                        <a:spcBef>
                          <a:spcPts val="0"/>
                        </a:spcBef>
                        <a:spcAft>
                          <a:spcPts val="0"/>
                        </a:spcAft>
                      </a:pPr>
                      <a:r>
                        <a:rPr lang="en-US" sz="1600" b="1" dirty="0">
                          <a:effectLst/>
                          <a:latin typeface="Arial Narrow" panose="020B0606020202030204" pitchFamily="34" charset="0"/>
                        </a:rPr>
                        <a:t>SPS is committed to</a:t>
                      </a:r>
                      <a:r>
                        <a:rPr lang="en-US" sz="1600" dirty="0">
                          <a:effectLst/>
                          <a:latin typeface="Arial Narrow" panose="020B0606020202030204" pitchFamily="34" charset="0"/>
                        </a:rPr>
                        <a:t> providing rigorous curricula at all levels and policies that direct instruction and student learning.</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r h="397246">
                <a:tc>
                  <a:txBody>
                    <a:bodyPr/>
                    <a:lstStyle/>
                    <a:p>
                      <a:pPr marL="0" marR="0" algn="ctr">
                        <a:spcBef>
                          <a:spcPts val="0"/>
                        </a:spcBef>
                        <a:spcAft>
                          <a:spcPts val="0"/>
                        </a:spcAft>
                      </a:pPr>
                      <a:r>
                        <a:rPr lang="en-US" sz="1600" dirty="0">
                          <a:effectLst/>
                          <a:latin typeface="Arial Narrow" panose="020B0606020202030204" pitchFamily="34" charset="0"/>
                        </a:rPr>
                        <a:t>Students</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c>
                  <a:txBody>
                    <a:bodyPr/>
                    <a:lstStyle/>
                    <a:p>
                      <a:pPr marL="0" marR="0" algn="l">
                        <a:spcBef>
                          <a:spcPts val="0"/>
                        </a:spcBef>
                        <a:spcAft>
                          <a:spcPts val="0"/>
                        </a:spcAft>
                      </a:pPr>
                      <a:r>
                        <a:rPr lang="en-US" sz="1600" b="1" dirty="0">
                          <a:effectLst/>
                          <a:latin typeface="Arial Narrow" panose="020B0606020202030204" pitchFamily="34" charset="0"/>
                        </a:rPr>
                        <a:t>SPS is committed to</a:t>
                      </a:r>
                      <a:r>
                        <a:rPr lang="en-US" sz="1600" dirty="0">
                          <a:effectLst/>
                          <a:latin typeface="Arial Narrow" panose="020B0606020202030204" pitchFamily="34" charset="0"/>
                        </a:rPr>
                        <a:t> providing students an education that instills a desire for life-long learning.</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7778" marR="57778" marT="0" marB="0" anchor="ctr"/>
                </a:tc>
              </a:tr>
            </a:tbl>
          </a:graphicData>
        </a:graphic>
      </p:graphicFrame>
      <p:sp>
        <p:nvSpPr>
          <p:cNvPr id="4" name="Rectangle 1"/>
          <p:cNvSpPr>
            <a:spLocks noChangeArrowheads="1"/>
          </p:cNvSpPr>
          <p:nvPr/>
        </p:nvSpPr>
        <p:spPr bwMode="auto">
          <a:xfrm>
            <a:off x="1524000" y="147935"/>
            <a:ext cx="693400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632423"/>
                </a:solidFill>
                <a:effectLst/>
                <a:latin typeface="Arial" panose="020B0604020202020204" pitchFamily="34" charset="0"/>
                <a:ea typeface="Calibri" panose="020F0502020204030204" pitchFamily="34" charset="0"/>
                <a:cs typeface="Times New Roman" panose="02020603050405020304" pitchFamily="18" charset="0"/>
              </a:rPr>
              <a:t>Sidney Public Schools Commitments:  “How must we behave to create the school that will achieve our purpose?”</a:t>
            </a: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9205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484632"/>
            <a:ext cx="7772400" cy="886968"/>
          </a:xfrm>
        </p:spPr>
        <p:txBody>
          <a:bodyPr/>
          <a:lstStyle/>
          <a:p>
            <a:pPr algn="ctr"/>
            <a:r>
              <a:rPr lang="en-US" dirty="0" smtClean="0">
                <a:solidFill>
                  <a:schemeClr val="accent1">
                    <a:lumMod val="50000"/>
                  </a:schemeClr>
                </a:solidFill>
              </a:rPr>
              <a:t>Learning for all</a:t>
            </a:r>
            <a:endParaRPr lang="en-US" dirty="0">
              <a:solidFill>
                <a:schemeClr val="accent1">
                  <a:lumMod val="50000"/>
                </a:schemeClr>
              </a:solidFill>
            </a:endParaRPr>
          </a:p>
        </p:txBody>
      </p:sp>
      <p:sp>
        <p:nvSpPr>
          <p:cNvPr id="7" name="Content Placeholder 6"/>
          <p:cNvSpPr>
            <a:spLocks noGrp="1"/>
          </p:cNvSpPr>
          <p:nvPr>
            <p:ph idx="1"/>
          </p:nvPr>
        </p:nvSpPr>
        <p:spPr>
          <a:xfrm>
            <a:off x="685800" y="1524000"/>
            <a:ext cx="7772400" cy="4648200"/>
          </a:xfrm>
        </p:spPr>
        <p:txBody>
          <a:bodyPr>
            <a:normAutofit fontScale="92500" lnSpcReduction="20000"/>
          </a:bodyPr>
          <a:lstStyle/>
          <a:p>
            <a:r>
              <a:rPr lang="en-US" dirty="0" smtClean="0"/>
              <a:t>Every Student Matters—they are our customers and the future</a:t>
            </a:r>
          </a:p>
          <a:p>
            <a:pPr marL="0" indent="0" algn="ctr">
              <a:buNone/>
            </a:pPr>
            <a:r>
              <a:rPr lang="en-US" dirty="0"/>
              <a:t>	</a:t>
            </a:r>
            <a:r>
              <a:rPr lang="en-US" b="1" dirty="0" smtClean="0">
                <a:solidFill>
                  <a:schemeClr val="accent2">
                    <a:lumMod val="50000"/>
                  </a:schemeClr>
                </a:solidFill>
              </a:rPr>
              <a:t>“Children are the gifts we send to the future—how shall we send them?”</a:t>
            </a:r>
          </a:p>
          <a:p>
            <a:r>
              <a:rPr lang="en-US" dirty="0" smtClean="0"/>
              <a:t>Teachers are the cornerstone to effective learning and effective teaching in every classroom is critical to creating meaningful reform (Marzano, 2009).</a:t>
            </a:r>
          </a:p>
          <a:p>
            <a:r>
              <a:rPr lang="en-US" dirty="0" smtClean="0"/>
              <a:t>Teaching is complex—development of instructional skills must continually be cultivated through collaboration and Prof. Development.</a:t>
            </a:r>
          </a:p>
          <a:p>
            <a:r>
              <a:rPr lang="en-US" dirty="0" smtClean="0"/>
              <a:t>Present day accountability—”nothing ever improves if it is not followed by action.”</a:t>
            </a:r>
          </a:p>
          <a:p>
            <a:r>
              <a:rPr lang="en-US" dirty="0" smtClean="0"/>
              <a:t>Action = SMART Goals, Guaranteed and Viable Curriculum, Common Formative Assessment, Collaborative Teaming, and Effective use of Data.</a:t>
            </a:r>
          </a:p>
          <a:p>
            <a:endParaRPr lang="en-US" dirty="0" smtClean="0"/>
          </a:p>
          <a:p>
            <a:endParaRPr lang="en-US" dirty="0"/>
          </a:p>
        </p:txBody>
      </p:sp>
    </p:spTree>
    <p:extLst>
      <p:ext uri="{BB962C8B-B14F-4D97-AF65-F5344CB8AC3E}">
        <p14:creationId xmlns:p14="http://schemas.microsoft.com/office/powerpoint/2010/main" val="1406141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27452842"/>
              </p:ext>
            </p:extLst>
          </p:nvPr>
        </p:nvGraphicFramePr>
        <p:xfrm>
          <a:off x="762000" y="609600"/>
          <a:ext cx="8077200" cy="5151120"/>
        </p:xfrm>
        <a:graphic>
          <a:graphicData uri="http://schemas.openxmlformats.org/drawingml/2006/table">
            <a:tbl>
              <a:tblPr firstRow="1" firstCol="1" bandRow="1"/>
              <a:tblGrid>
                <a:gridCol w="695417"/>
                <a:gridCol w="7381783"/>
              </a:tblGrid>
              <a:tr h="0">
                <a:tc gridSpan="2">
                  <a:txBody>
                    <a:bodyPr/>
                    <a:lstStyle/>
                    <a:p>
                      <a:pPr marL="0" marR="0" algn="ctr">
                        <a:spcBef>
                          <a:spcPts val="0"/>
                        </a:spcBef>
                      </a:pPr>
                      <a:r>
                        <a:rPr lang="en-US" sz="2000" dirty="0">
                          <a:effectLst/>
                          <a:latin typeface="Arial Narrow" panose="020B0606020202030204" pitchFamily="34" charset="0"/>
                          <a:ea typeface="Calibri" panose="020F0502020204030204" pitchFamily="34" charset="0"/>
                          <a:cs typeface="Times New Roman" panose="02020603050405020304" pitchFamily="18" charset="0"/>
                        </a:rPr>
                        <a:t>SHORT-TERM GOALS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US"/>
                    </a:p>
                  </a:txBody>
                  <a:tcPr/>
                </a:tc>
              </a:tr>
              <a:tr h="0">
                <a:tc>
                  <a:txBody>
                    <a:bodyPr/>
                    <a:lstStyle/>
                    <a:p>
                      <a:pPr marL="0" marR="0" algn="ctr">
                        <a:spcBef>
                          <a:spcPts val="0"/>
                        </a:spcBef>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ST-1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buFont typeface="Symbol" panose="05050102010706020507" pitchFamily="18" charset="2"/>
                        <a:buChar char=""/>
                      </a:pP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Establish HORIZONTAL AND VERTICAL building level teams in all instructional areas by the end of 1</a:t>
                      </a:r>
                      <a:r>
                        <a:rPr lang="en-US" sz="2000" b="1" baseline="30000" dirty="0">
                          <a:effectLst/>
                          <a:latin typeface="Arial Narrow" panose="020B0606020202030204" pitchFamily="34" charset="0"/>
                          <a:ea typeface="Calibri" panose="020F0502020204030204" pitchFamily="34" charset="0"/>
                          <a:cs typeface="Times New Roman" panose="02020603050405020304" pitchFamily="18" charset="0"/>
                        </a:rPr>
                        <a:t>st</a:t>
                      </a: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 quarter of the (2014-2015) school term that work to achieve the collective purpose of Learning for All through strong collaborative relationships.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ST-2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buFont typeface="Symbol" panose="05050102010706020507" pitchFamily="18" charset="2"/>
                        <a:buChar char=""/>
                      </a:pP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Build understanding with the school community concerning the PLC process through a monthly update to the papers and on District’s web page.</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marL="0" marR="0" algn="ctr">
                        <a:spcBef>
                          <a:spcPts val="0"/>
                        </a:spcBef>
                      </a:pP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Long Term Goals</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r>
              <a:tr h="0">
                <a:tc>
                  <a:txBody>
                    <a:bodyPr/>
                    <a:lstStyle/>
                    <a:p>
                      <a:pPr marL="0" marR="0" algn="ctr">
                        <a:spcBef>
                          <a:spcPts val="0"/>
                        </a:spcBef>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LT-1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342900" marR="0" lvl="0" indent="-342900" algn="just">
                        <a:spcBef>
                          <a:spcPts val="0"/>
                        </a:spcBef>
                        <a:buFont typeface="Symbol" panose="05050102010706020507" pitchFamily="18" charset="2"/>
                        <a:buChar char=""/>
                      </a:pP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Identify within all curricular areas essential outcomes at each grade level</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LT-2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342900" marR="0" lvl="0" indent="-342900" algn="just">
                        <a:spcBef>
                          <a:spcPts val="0"/>
                        </a:spcBef>
                        <a:buFont typeface="Symbol" panose="05050102010706020507" pitchFamily="18" charset="2"/>
                        <a:buChar char=""/>
                      </a:pP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Develop methods for the measuring of student achievement through data obtained from common formative assessments.</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LT-3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342900" marR="0" lvl="0" indent="-342900" algn="just">
                        <a:spcBef>
                          <a:spcPts val="0"/>
                        </a:spcBef>
                        <a:buFont typeface="Symbol" panose="05050102010706020507" pitchFamily="18" charset="2"/>
                        <a:buChar char=""/>
                      </a:pP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Establish district-wide understanding of the PLC process by building a district-wide shared understanding of PLC principles, practices, concepts, and common vocabulary with an emphasis on the four critical questions and how they interconnect and support each other.</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9697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Einstein said, “Continuing to do the same thing expecting different </a:t>
            </a:r>
            <a:r>
              <a:rPr lang="en-US" sz="3600" smtClean="0"/>
              <a:t>results is </a:t>
            </a:r>
            <a:r>
              <a:rPr lang="en-US" sz="3600" dirty="0" smtClean="0"/>
              <a:t>insanity.”</a:t>
            </a:r>
            <a:endParaRPr lang="en-US" sz="3600" dirty="0"/>
          </a:p>
        </p:txBody>
      </p:sp>
      <p:sp>
        <p:nvSpPr>
          <p:cNvPr id="3" name="Content Placeholder 2"/>
          <p:cNvSpPr>
            <a:spLocks noGrp="1"/>
          </p:cNvSpPr>
          <p:nvPr>
            <p:ph idx="1"/>
          </p:nvPr>
        </p:nvSpPr>
        <p:spPr>
          <a:xfrm>
            <a:off x="982133" y="2286000"/>
            <a:ext cx="7704667" cy="4267200"/>
          </a:xfrm>
        </p:spPr>
        <p:txBody>
          <a:bodyPr>
            <a:normAutofit fontScale="92500" lnSpcReduction="20000"/>
          </a:bodyPr>
          <a:lstStyle/>
          <a:p>
            <a:r>
              <a:rPr lang="en-US" dirty="0" smtClean="0"/>
              <a:t>HOPE</a:t>
            </a:r>
          </a:p>
          <a:p>
            <a:pPr lvl="1"/>
            <a:r>
              <a:rPr lang="en-US" dirty="0" smtClean="0"/>
              <a:t>Honesty and Humility—need to be honest about our data, knowledge and skills, and the results.</a:t>
            </a:r>
          </a:p>
          <a:p>
            <a:pPr lvl="1"/>
            <a:r>
              <a:rPr lang="en-US" dirty="0" smtClean="0"/>
              <a:t>Options and Openness—there are many ways to learn, some better—some worse.  Be open of the desired outcome, not attached to how you get there</a:t>
            </a:r>
          </a:p>
          <a:p>
            <a:pPr lvl="1"/>
            <a:r>
              <a:rPr lang="en-US" dirty="0" smtClean="0"/>
              <a:t>Patience and Persistence—Patience is not a NORM in our culture.  Give yourself time and stay focused on learning and we will find the answers</a:t>
            </a:r>
          </a:p>
          <a:p>
            <a:pPr lvl="1"/>
            <a:r>
              <a:rPr lang="en-US" dirty="0" smtClean="0"/>
              <a:t>Efficacy and Enthusiasm—Teach efficacy/staff efficacy is a major driver in student learning—your values are a critical source of energy, enthusiasm and direction.  Believe you can make a difference and love what you are doing—if not, you then have to question, “Why education?”</a:t>
            </a:r>
          </a:p>
          <a:p>
            <a:pPr marL="457200" lvl="1" indent="0">
              <a:buNone/>
            </a:pPr>
            <a:r>
              <a:rPr lang="en-US" sz="1200" dirty="0" smtClean="0"/>
              <a:t>					Source:  Hord, Roussin &amp;Sommers, </a:t>
            </a:r>
            <a:r>
              <a:rPr lang="en-US" sz="1200" i="1" dirty="0" smtClean="0"/>
              <a:t>Guiding Professional Learning Communities</a:t>
            </a:r>
            <a:endParaRPr lang="en-US" sz="1200" dirty="0"/>
          </a:p>
        </p:txBody>
      </p:sp>
    </p:spTree>
    <p:extLst>
      <p:ext uri="{BB962C8B-B14F-4D97-AF65-F5344CB8AC3E}">
        <p14:creationId xmlns:p14="http://schemas.microsoft.com/office/powerpoint/2010/main" val="1674611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7066" y="5289214"/>
            <a:ext cx="3721099" cy="584775"/>
          </a:xfrm>
          <a:prstGeom prst="rect">
            <a:avLst/>
          </a:prstGeom>
          <a:noFill/>
        </p:spPr>
        <p:txBody>
          <a:bodyPr wrap="square" rtlCol="0">
            <a:spAutoFit/>
          </a:bodyPr>
          <a:lstStyle/>
          <a:p>
            <a:pPr algn="ctr"/>
            <a:r>
              <a:rPr lang="en-US" sz="1600" b="1" dirty="0" smtClean="0">
                <a:solidFill>
                  <a:schemeClr val="accent1">
                    <a:lumMod val="50000"/>
                  </a:schemeClr>
                </a:solidFill>
              </a:rPr>
              <a:t>It may begin at home, but ultimately, it ends with us.</a:t>
            </a:r>
            <a:endParaRPr lang="en-US" sz="1600" b="1" dirty="0">
              <a:solidFill>
                <a:schemeClr val="accent1">
                  <a:lumMod val="50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750" y="4054802"/>
            <a:ext cx="2857500" cy="18954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677" y="498774"/>
            <a:ext cx="3571875" cy="4762500"/>
          </a:xfrm>
          <a:prstGeom prst="rect">
            <a:avLst/>
          </a:prstGeom>
        </p:spPr>
      </p:pic>
      <p:sp>
        <p:nvSpPr>
          <p:cNvPr id="8" name="TextBox 7"/>
          <p:cNvSpPr txBox="1"/>
          <p:nvPr/>
        </p:nvSpPr>
        <p:spPr>
          <a:xfrm>
            <a:off x="4800600" y="457200"/>
            <a:ext cx="3733800" cy="4124206"/>
          </a:xfrm>
          <a:prstGeom prst="rect">
            <a:avLst/>
          </a:prstGeom>
          <a:noFill/>
        </p:spPr>
        <p:txBody>
          <a:bodyPr wrap="square" rtlCol="0">
            <a:spAutoFit/>
          </a:bodyPr>
          <a:lstStyle/>
          <a:p>
            <a:pPr algn="ctr"/>
            <a:r>
              <a:rPr lang="en-US" b="1" dirty="0" smtClean="0">
                <a:solidFill>
                  <a:schemeClr val="accent1">
                    <a:lumMod val="50000"/>
                  </a:schemeClr>
                </a:solidFill>
              </a:rPr>
              <a:t>SPS </a:t>
            </a:r>
            <a:r>
              <a:rPr lang="en-US" b="1" dirty="0">
                <a:solidFill>
                  <a:schemeClr val="accent1">
                    <a:lumMod val="50000"/>
                  </a:schemeClr>
                </a:solidFill>
              </a:rPr>
              <a:t>District Mission Statement</a:t>
            </a:r>
          </a:p>
          <a:p>
            <a:pPr algn="ctr"/>
            <a:r>
              <a:rPr lang="en-US" sz="1600" b="1" dirty="0"/>
              <a:t>The Sidney School District is a professional learning community with the mission of collaborating for the academic, emotional, and social growth of each student through quality and purposeful educational experiences in and out of the classroom.  The District and community will share in the responsibilities of nurturing students along the path to thrive as productive life-long learners in a culturally rich world.</a:t>
            </a:r>
            <a:endParaRPr lang="en-US" sz="1600" dirty="0"/>
          </a:p>
          <a:p>
            <a:endParaRPr lang="en-US" dirty="0"/>
          </a:p>
          <a:p>
            <a:endParaRPr lang="en-US" dirty="0"/>
          </a:p>
        </p:txBody>
      </p:sp>
      <p:sp>
        <p:nvSpPr>
          <p:cNvPr id="9" name="TextBox 8"/>
          <p:cNvSpPr txBox="1"/>
          <p:nvPr/>
        </p:nvSpPr>
        <p:spPr>
          <a:xfrm>
            <a:off x="2209799" y="6172200"/>
            <a:ext cx="5943601" cy="369332"/>
          </a:xfrm>
          <a:prstGeom prst="rect">
            <a:avLst/>
          </a:prstGeom>
          <a:noFill/>
        </p:spPr>
        <p:txBody>
          <a:bodyPr wrap="square" rtlCol="0">
            <a:spAutoFit/>
          </a:bodyPr>
          <a:lstStyle/>
          <a:p>
            <a:pPr algn="ctr"/>
            <a:r>
              <a:rPr lang="en-US" i="1" dirty="0" smtClean="0"/>
              <a:t>Never mistake motion for ACTION – Ernest Hemingway</a:t>
            </a:r>
            <a:endParaRPr lang="en-US" i="1" dirty="0"/>
          </a:p>
        </p:txBody>
      </p:sp>
    </p:spTree>
    <p:extLst>
      <p:ext uri="{BB962C8B-B14F-4D97-AF65-F5344CB8AC3E}">
        <p14:creationId xmlns:p14="http://schemas.microsoft.com/office/powerpoint/2010/main" val="3940656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 PLC Overview</a:t>
            </a:r>
            <a:endParaRPr lang="en-US" dirty="0"/>
          </a:p>
        </p:txBody>
      </p:sp>
      <p:sp>
        <p:nvSpPr>
          <p:cNvPr id="3" name="Content Placeholder 2"/>
          <p:cNvSpPr>
            <a:spLocks noGrp="1"/>
          </p:cNvSpPr>
          <p:nvPr>
            <p:ph idx="1"/>
          </p:nvPr>
        </p:nvSpPr>
        <p:spPr>
          <a:xfrm>
            <a:off x="999415" y="2133600"/>
            <a:ext cx="7704667" cy="3332816"/>
          </a:xfrm>
        </p:spPr>
        <p:txBody>
          <a:bodyPr/>
          <a:lstStyle/>
          <a:p>
            <a:r>
              <a:rPr lang="en-US" dirty="0" smtClean="0"/>
              <a:t>Where are we at with the PLC process</a:t>
            </a:r>
          </a:p>
          <a:p>
            <a:r>
              <a:rPr lang="en-US" dirty="0" smtClean="0"/>
              <a:t>Structure of SPS PLC Teams</a:t>
            </a:r>
          </a:p>
          <a:p>
            <a:r>
              <a:rPr lang="en-US" dirty="0" smtClean="0"/>
              <a:t>Essential Outcomes &amp; Common Formative Assessments</a:t>
            </a:r>
          </a:p>
          <a:p>
            <a:r>
              <a:rPr lang="en-US" dirty="0" smtClean="0"/>
              <a:t>Time for Teams</a:t>
            </a:r>
            <a:endParaRPr lang="en-US" dirty="0"/>
          </a:p>
        </p:txBody>
      </p:sp>
    </p:spTree>
    <p:extLst>
      <p:ext uri="{BB962C8B-B14F-4D97-AF65-F5344CB8AC3E}">
        <p14:creationId xmlns:p14="http://schemas.microsoft.com/office/powerpoint/2010/main" val="26015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n-US" b="1" dirty="0" smtClean="0">
                <a:solidFill>
                  <a:schemeClr val="accent1">
                    <a:lumMod val="50000"/>
                  </a:schemeClr>
                </a:solidFill>
              </a:rPr>
              <a:t>SPS HISTORY WITH PLC</a:t>
            </a:r>
            <a:endParaRPr lang="en-US" b="1" dirty="0">
              <a:solidFill>
                <a:schemeClr val="accent1">
                  <a:lumMod val="50000"/>
                </a:schemeClr>
              </a:solidFill>
            </a:endParaRPr>
          </a:p>
        </p:txBody>
      </p:sp>
      <p:sp>
        <p:nvSpPr>
          <p:cNvPr id="3" name="Content Placeholder 2"/>
          <p:cNvSpPr>
            <a:spLocks noGrp="1"/>
          </p:cNvSpPr>
          <p:nvPr>
            <p:ph idx="1"/>
          </p:nvPr>
        </p:nvSpPr>
        <p:spPr>
          <a:xfrm>
            <a:off x="982133" y="1371600"/>
            <a:ext cx="7704667" cy="4628216"/>
          </a:xfrm>
        </p:spPr>
        <p:txBody>
          <a:bodyPr>
            <a:normAutofit/>
          </a:bodyPr>
          <a:lstStyle/>
          <a:p>
            <a:r>
              <a:rPr lang="en-US" dirty="0" smtClean="0"/>
              <a:t>Summer 2013:  19 Staff attended 3 day PLC institute</a:t>
            </a:r>
          </a:p>
          <a:p>
            <a:r>
              <a:rPr lang="en-US" dirty="0" smtClean="0"/>
              <a:t>2013-2014 School Year:  Established District PLC Leadership team</a:t>
            </a:r>
          </a:p>
          <a:p>
            <a:pPr lvl="1"/>
            <a:r>
              <a:rPr lang="en-US" dirty="0" smtClean="0"/>
              <a:t>Met twice monthly and established Norms, Vision Statement, Mission Statement, District Commitments, Developed Staff Commitment Survey, and established short and long-term goals.</a:t>
            </a:r>
          </a:p>
          <a:p>
            <a:r>
              <a:rPr lang="en-US" dirty="0" smtClean="0"/>
              <a:t>January 2014:  PLC training for district staff (1/2 day)</a:t>
            </a:r>
          </a:p>
          <a:p>
            <a:r>
              <a:rPr lang="en-US" dirty="0" smtClean="0"/>
              <a:t>Spring quarter:  Initiated early release Wednesdays</a:t>
            </a:r>
          </a:p>
          <a:p>
            <a:r>
              <a:rPr lang="en-US" dirty="0" smtClean="0"/>
              <a:t>Summer 2014:  25 Staff attended 3 day PLC institute</a:t>
            </a:r>
          </a:p>
          <a:p>
            <a:r>
              <a:rPr lang="en-US" dirty="0" smtClean="0"/>
              <a:t>2014-2015:  Early releases every Wednesday</a:t>
            </a:r>
            <a:endParaRPr lang="en-US" dirty="0"/>
          </a:p>
        </p:txBody>
      </p:sp>
    </p:spTree>
    <p:extLst>
      <p:ext uri="{BB962C8B-B14F-4D97-AF65-F5344CB8AC3E}">
        <p14:creationId xmlns:p14="http://schemas.microsoft.com/office/powerpoint/2010/main" val="422047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609600"/>
            <a:ext cx="8458200" cy="5562600"/>
          </a:xfrm>
        </p:spPr>
        <p:txBody>
          <a:bodyPr>
            <a:normAutofit fontScale="62500" lnSpcReduction="20000"/>
          </a:bodyPr>
          <a:lstStyle/>
          <a:p>
            <a:pPr marL="0" indent="0" algn="ctr">
              <a:buNone/>
            </a:pPr>
            <a:endParaRPr lang="en-US" sz="6600" b="1" dirty="0" smtClean="0">
              <a:effectLst>
                <a:outerShdw blurRad="38100" dist="38100" dir="2700000" algn="tl">
                  <a:srgbClr val="C0C0C0"/>
                </a:outerShdw>
              </a:effectLst>
            </a:endParaRPr>
          </a:p>
          <a:p>
            <a:pPr marL="0" indent="0" algn="ctr">
              <a:buNone/>
            </a:pPr>
            <a:r>
              <a:rPr lang="en-US" sz="6600" b="1" dirty="0" smtClean="0">
                <a:solidFill>
                  <a:schemeClr val="accent2">
                    <a:lumMod val="50000"/>
                  </a:schemeClr>
                </a:solidFill>
                <a:effectLst>
                  <a:outerShdw blurRad="38100" dist="38100" dir="2700000" algn="tl">
                    <a:srgbClr val="C0C0C0"/>
                  </a:outerShdw>
                </a:effectLst>
              </a:rPr>
              <a:t>What </a:t>
            </a:r>
            <a:r>
              <a:rPr lang="en-US" sz="6600" b="1" dirty="0">
                <a:solidFill>
                  <a:schemeClr val="accent2">
                    <a:lumMod val="50000"/>
                  </a:schemeClr>
                </a:solidFill>
                <a:effectLst>
                  <a:outerShdw blurRad="38100" dist="38100" dir="2700000" algn="tl">
                    <a:srgbClr val="C0C0C0"/>
                  </a:outerShdw>
                </a:effectLst>
              </a:rPr>
              <a:t>is a Professional Learning Community</a:t>
            </a:r>
            <a:r>
              <a:rPr lang="en-US" sz="6600" b="1" dirty="0" smtClean="0">
                <a:solidFill>
                  <a:schemeClr val="accent2">
                    <a:lumMod val="50000"/>
                  </a:schemeClr>
                </a:solidFill>
                <a:effectLst>
                  <a:outerShdw blurRad="38100" dist="38100" dir="2700000" algn="tl">
                    <a:srgbClr val="C0C0C0"/>
                  </a:outerShdw>
                </a:effectLst>
              </a:rPr>
              <a:t>?</a:t>
            </a:r>
          </a:p>
          <a:p>
            <a:pPr marL="0" indent="0" algn="ctr">
              <a:buNone/>
            </a:pPr>
            <a:endParaRPr lang="en-US" sz="6600" b="1" dirty="0" smtClean="0">
              <a:solidFill>
                <a:schemeClr val="accent2">
                  <a:lumMod val="50000"/>
                </a:schemeClr>
              </a:solidFill>
              <a:effectLst>
                <a:outerShdw blurRad="38100" dist="38100" dir="2700000" algn="tl">
                  <a:srgbClr val="C0C0C0"/>
                </a:outerShdw>
              </a:effectLst>
            </a:endParaRPr>
          </a:p>
          <a:p>
            <a:pPr marL="0" indent="0" algn="ctr">
              <a:buNone/>
            </a:pPr>
            <a:r>
              <a:rPr lang="en-US" sz="6600" b="1" i="1" dirty="0" smtClean="0">
                <a:solidFill>
                  <a:schemeClr val="accent2">
                    <a:lumMod val="50000"/>
                  </a:schemeClr>
                </a:solidFill>
                <a:effectLst>
                  <a:outerShdw blurRad="38100" dist="38100" dir="2700000" algn="tl">
                    <a:srgbClr val="C0C0C0"/>
                  </a:outerShdw>
                </a:effectLst>
                <a:latin typeface="Adobe Garamond Pro" panose="02020502060506020403" pitchFamily="18" charset="0"/>
              </a:rPr>
              <a:t>It is about building the collective capacity to create a professional learning community within a school community that is focused on </a:t>
            </a:r>
          </a:p>
          <a:p>
            <a:pPr marL="0" indent="0" algn="ctr">
              <a:buNone/>
            </a:pPr>
            <a:r>
              <a:rPr lang="en-US" sz="6600" b="1" i="1" dirty="0" smtClean="0">
                <a:solidFill>
                  <a:schemeClr val="accent2">
                    <a:lumMod val="50000"/>
                  </a:schemeClr>
                </a:solidFill>
                <a:effectLst>
                  <a:outerShdw blurRad="38100" dist="38100" dir="2700000" algn="tl">
                    <a:srgbClr val="C0C0C0"/>
                  </a:outerShdw>
                </a:effectLst>
                <a:latin typeface="Adobe Garamond Pro" panose="02020502060506020403" pitchFamily="18" charset="0"/>
              </a:rPr>
              <a:t>LEARNING</a:t>
            </a:r>
            <a:r>
              <a:rPr lang="en-US" sz="6600" b="1" i="1" dirty="0">
                <a:solidFill>
                  <a:schemeClr val="accent2">
                    <a:lumMod val="50000"/>
                  </a:schemeClr>
                </a:solidFill>
                <a:effectLst>
                  <a:outerShdw blurRad="38100" dist="38100" dir="2700000" algn="tl">
                    <a:srgbClr val="C0C0C0"/>
                  </a:outerShdw>
                </a:effectLst>
                <a:latin typeface="Adobe Garamond Pro" panose="02020502060506020403" pitchFamily="18" charset="0"/>
              </a:rPr>
              <a:t> </a:t>
            </a:r>
            <a:r>
              <a:rPr lang="en-US" sz="6600" b="1" i="1" dirty="0" smtClean="0">
                <a:solidFill>
                  <a:schemeClr val="accent2">
                    <a:lumMod val="50000"/>
                  </a:schemeClr>
                </a:solidFill>
                <a:effectLst>
                  <a:outerShdw blurRad="38100" dist="38100" dir="2700000" algn="tl">
                    <a:srgbClr val="C0C0C0"/>
                  </a:outerShdw>
                </a:effectLst>
                <a:latin typeface="Adobe Garamond Pro" panose="02020502060506020403" pitchFamily="18" charset="0"/>
              </a:rPr>
              <a:t>FOR ALL.</a:t>
            </a:r>
          </a:p>
          <a:p>
            <a:pPr marL="0" indent="0" algn="ctr">
              <a:buNone/>
            </a:pPr>
            <a:endParaRPr lang="en-US" sz="6600" b="1" dirty="0">
              <a:solidFill>
                <a:schemeClr val="accent2">
                  <a:lumMod val="50000"/>
                </a:schemeClr>
              </a:solidFill>
              <a:effectLst>
                <a:outerShdw blurRad="38100" dist="38100" dir="2700000" algn="tl">
                  <a:srgbClr val="C0C0C0"/>
                </a:outerShdw>
              </a:effectLst>
            </a:endParaRPr>
          </a:p>
          <a:p>
            <a:pPr marL="0" indent="0" algn="ctr">
              <a:buNone/>
            </a:pPr>
            <a:endParaRPr lang="en-US" sz="6600" b="1" dirty="0">
              <a:solidFill>
                <a:schemeClr val="accent2">
                  <a:lumMod val="50000"/>
                </a:schemeClr>
              </a:solidFill>
              <a:effectLst>
                <a:outerShdw blurRad="38100" dist="38100" dir="2700000" algn="tl">
                  <a:srgbClr val="C0C0C0"/>
                </a:outerShdw>
              </a:effectLst>
            </a:endParaRPr>
          </a:p>
          <a:p>
            <a:endParaRPr lang="en-US" dirty="0"/>
          </a:p>
        </p:txBody>
      </p:sp>
    </p:spTree>
    <p:extLst>
      <p:ext uri="{BB962C8B-B14F-4D97-AF65-F5344CB8AC3E}">
        <p14:creationId xmlns:p14="http://schemas.microsoft.com/office/powerpoint/2010/main" val="332231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 y="-26709"/>
            <a:ext cx="9136251" cy="6858000"/>
          </a:xfrm>
          <a:prstGeom prst="rect">
            <a:avLst/>
          </a:prstGeom>
        </p:spPr>
      </p:pic>
      <p:sp>
        <p:nvSpPr>
          <p:cNvPr id="3" name="TextBox 2"/>
          <p:cNvSpPr txBox="1"/>
          <p:nvPr/>
        </p:nvSpPr>
        <p:spPr>
          <a:xfrm>
            <a:off x="5486400" y="6553200"/>
            <a:ext cx="3505200" cy="253916"/>
          </a:xfrm>
          <a:prstGeom prst="rect">
            <a:avLst/>
          </a:prstGeom>
          <a:noFill/>
        </p:spPr>
        <p:txBody>
          <a:bodyPr wrap="square" rtlCol="0">
            <a:spAutoFit/>
          </a:bodyPr>
          <a:lstStyle/>
          <a:p>
            <a:r>
              <a:rPr lang="en-US" sz="1050" dirty="0" smtClean="0"/>
              <a:t>Photo: Bourachdene, Flight 1549, Daily News 2009</a:t>
            </a:r>
            <a:endParaRPr lang="en-US" sz="1050" dirty="0"/>
          </a:p>
        </p:txBody>
      </p:sp>
      <p:sp>
        <p:nvSpPr>
          <p:cNvPr id="4" name="Rectangle 3"/>
          <p:cNvSpPr/>
          <p:nvPr/>
        </p:nvSpPr>
        <p:spPr>
          <a:xfrm>
            <a:off x="1070674" y="457200"/>
            <a:ext cx="7010400" cy="1200329"/>
          </a:xfrm>
          <a:prstGeom prst="rect">
            <a:avLst/>
          </a:prstGeom>
        </p:spPr>
        <p:txBody>
          <a:bodyPr wrap="square">
            <a:spAutoFit/>
          </a:bodyPr>
          <a:lstStyle/>
          <a:p>
            <a:pPr marL="0" indent="0" algn="ctr">
              <a:buNone/>
            </a:pPr>
            <a:r>
              <a:rPr lang="en-US" b="1" dirty="0" smtClean="0">
                <a:solidFill>
                  <a:srgbClr val="FFFF00"/>
                </a:solidFill>
                <a:effectLst>
                  <a:outerShdw blurRad="38100" dist="38100" dir="2700000" algn="tl">
                    <a:srgbClr val="C0C0C0"/>
                  </a:outerShdw>
                </a:effectLst>
              </a:rPr>
              <a:t>“Ensuring that each student is taught is not enough.  PLCs are taking what we already know and turning it into actions that ensure each child’s learning regardless of the circumstances.</a:t>
            </a:r>
            <a:endParaRPr lang="en-US" b="1" dirty="0">
              <a:solidFill>
                <a:srgbClr val="FFFF00"/>
              </a:solidFill>
              <a:effectLst>
                <a:outerShdw blurRad="38100" dist="38100" dir="2700000" algn="tl">
                  <a:srgbClr val="C0C0C0"/>
                </a:outerShdw>
              </a:effectLst>
            </a:endParaRPr>
          </a:p>
        </p:txBody>
      </p:sp>
    </p:spTree>
    <p:extLst>
      <p:ext uri="{BB962C8B-B14F-4D97-AF65-F5344CB8AC3E}">
        <p14:creationId xmlns:p14="http://schemas.microsoft.com/office/powerpoint/2010/main" val="120037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457201"/>
            <a:ext cx="7704667" cy="990599"/>
          </a:xfrm>
        </p:spPr>
        <p:txBody>
          <a:bodyPr/>
          <a:lstStyle/>
          <a:p>
            <a:r>
              <a:rPr lang="en-US" dirty="0" smtClean="0"/>
              <a:t>District PLC Beginnings</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63170667"/>
              </p:ext>
            </p:extLst>
          </p:nvPr>
        </p:nvGraphicFramePr>
        <p:xfrm>
          <a:off x="1143000" y="1371600"/>
          <a:ext cx="7704472" cy="4724400"/>
        </p:xfrm>
        <a:graphic>
          <a:graphicData uri="http://schemas.openxmlformats.org/drawingml/2006/table">
            <a:tbl>
              <a:tblPr firstRow="1" firstCol="1" bandRow="1">
                <a:tableStyleId>{5C22544A-7EE6-4342-B048-85BDC9FD1C3A}</a:tableStyleId>
              </a:tblPr>
              <a:tblGrid>
                <a:gridCol w="1926118"/>
                <a:gridCol w="1926118"/>
                <a:gridCol w="1926118"/>
                <a:gridCol w="1926118"/>
              </a:tblGrid>
              <a:tr h="524933">
                <a:tc>
                  <a:txBody>
                    <a:bodyPr/>
                    <a:lstStyle/>
                    <a:p>
                      <a:pPr marL="0" marR="0" algn="ctr">
                        <a:spcBef>
                          <a:spcPts val="0"/>
                        </a:spcBef>
                      </a:pPr>
                      <a:r>
                        <a:rPr lang="en-US" sz="1600" dirty="0">
                          <a:effectLst/>
                        </a:rPr>
                        <a:t>MISSION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VISION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VALUES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r>
              <a:tr h="2099733">
                <a:tc>
                  <a:txBody>
                    <a:bodyPr/>
                    <a:lstStyle/>
                    <a:p>
                      <a:pPr marL="0" marR="0" algn="ctr">
                        <a:spcBef>
                          <a:spcPts val="0"/>
                        </a:spcBef>
                      </a:pPr>
                      <a:r>
                        <a:rPr lang="en-US" sz="1600" dirty="0">
                          <a:effectLst/>
                        </a:rPr>
                        <a:t>WHY?</a:t>
                      </a:r>
                    </a:p>
                    <a:p>
                      <a:pPr marL="0" marR="0" algn="ctr">
                        <a:spcBef>
                          <a:spcPts val="0"/>
                        </a:spcBef>
                      </a:pPr>
                      <a:r>
                        <a:rPr lang="en-US" sz="1600" dirty="0">
                          <a:effectLst/>
                        </a:rPr>
                        <a:t>Why do we exist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WHAT?</a:t>
                      </a:r>
                    </a:p>
                    <a:p>
                      <a:pPr marL="0" marR="0" algn="ctr">
                        <a:spcBef>
                          <a:spcPts val="0"/>
                        </a:spcBef>
                      </a:pPr>
                      <a:r>
                        <a:rPr lang="en-US" sz="1600" dirty="0">
                          <a:effectLst/>
                        </a:rPr>
                        <a:t>What must our school become to accomplish our purpose?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HOW?</a:t>
                      </a:r>
                    </a:p>
                    <a:p>
                      <a:pPr marL="0" marR="0" algn="ctr">
                        <a:spcBef>
                          <a:spcPts val="0"/>
                        </a:spcBef>
                      </a:pPr>
                      <a:r>
                        <a:rPr lang="en-US" sz="1600" dirty="0">
                          <a:effectLst/>
                        </a:rPr>
                        <a:t>How must we behave to achieve our vision?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HOW WILL WE MARK OUR PROGRESS?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r>
              <a:tr h="1049867">
                <a:tc>
                  <a:txBody>
                    <a:bodyPr/>
                    <a:lstStyle/>
                    <a:p>
                      <a:pPr marL="0" marR="0" algn="ctr">
                        <a:spcBef>
                          <a:spcPts val="0"/>
                        </a:spcBef>
                      </a:pPr>
                      <a:r>
                        <a:rPr lang="en-US" sz="1600" dirty="0">
                          <a:effectLst/>
                        </a:rPr>
                        <a:t>FUNDAMENTAL PURPOSE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COMPELLING       FUTURE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COLLECTIVE COMMITMENTS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TARGETS AND TIMELINES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r>
              <a:tr h="1049867">
                <a:tc>
                  <a:txBody>
                    <a:bodyPr/>
                    <a:lstStyle/>
                    <a:p>
                      <a:pPr marL="0" marR="0" algn="ctr">
                        <a:spcBef>
                          <a:spcPts val="0"/>
                        </a:spcBef>
                      </a:pPr>
                      <a:r>
                        <a:rPr lang="en-US" sz="1600" dirty="0">
                          <a:effectLst/>
                        </a:rPr>
                        <a:t>Clarifies Priorities and Sharpens Focus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Gives Direction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Guides Behavior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c>
                  <a:txBody>
                    <a:bodyPr/>
                    <a:lstStyle/>
                    <a:p>
                      <a:pPr marL="0" marR="0" algn="ctr">
                        <a:spcBef>
                          <a:spcPts val="0"/>
                        </a:spcBef>
                      </a:pPr>
                      <a:r>
                        <a:rPr lang="en-US" sz="1600" dirty="0">
                          <a:effectLst/>
                        </a:rPr>
                        <a:t>Establishes Priorities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1930" marR="71930" marT="0" marB="0"/>
                </a:tc>
              </a:tr>
            </a:tbl>
          </a:graphicData>
        </a:graphic>
      </p:graphicFrame>
    </p:spTree>
    <p:extLst>
      <p:ext uri="{BB962C8B-B14F-4D97-AF65-F5344CB8AC3E}">
        <p14:creationId xmlns:p14="http://schemas.microsoft.com/office/powerpoint/2010/main" val="11479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VisionLogo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533400"/>
            <a:ext cx="4503737" cy="514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1951682201"/>
              </p:ext>
            </p:extLst>
          </p:nvPr>
        </p:nvGraphicFramePr>
        <p:xfrm>
          <a:off x="4953000" y="533399"/>
          <a:ext cx="3653790" cy="5906690"/>
        </p:xfrm>
        <a:graphic>
          <a:graphicData uri="http://schemas.openxmlformats.org/drawingml/2006/table">
            <a:tbl>
              <a:tblPr firstRow="1" firstCol="1" bandRow="1">
                <a:tableStyleId>{5C22544A-7EE6-4342-B048-85BDC9FD1C3A}</a:tableStyleId>
              </a:tblPr>
              <a:tblGrid>
                <a:gridCol w="3653790"/>
              </a:tblGrid>
              <a:tr h="339851">
                <a:tc>
                  <a:txBody>
                    <a:bodyPr/>
                    <a:lstStyle/>
                    <a:p>
                      <a:pPr marL="0" marR="0" algn="ctr">
                        <a:spcBef>
                          <a:spcPts val="0"/>
                        </a:spcBef>
                      </a:pPr>
                      <a:r>
                        <a:rPr lang="en-US" sz="1400" dirty="0">
                          <a:effectLst/>
                          <a:latin typeface="Arial Narrow" panose="020B0606020202030204" pitchFamily="34" charset="0"/>
                        </a:rPr>
                        <a:t>VISION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502231">
                <a:tc>
                  <a:txBody>
                    <a:bodyPr/>
                    <a:lstStyle/>
                    <a:p>
                      <a:pPr marL="0" marR="0" algn="ctr">
                        <a:spcBef>
                          <a:spcPts val="0"/>
                        </a:spcBef>
                      </a:pPr>
                      <a:r>
                        <a:rPr lang="en-US" sz="1400" dirty="0">
                          <a:effectLst/>
                          <a:latin typeface="Arial Narrow" panose="020B0606020202030204" pitchFamily="34" charset="0"/>
                        </a:rPr>
                        <a:t>WHAT?</a:t>
                      </a:r>
                    </a:p>
                    <a:p>
                      <a:pPr marL="0" marR="0" algn="ctr">
                        <a:spcBef>
                          <a:spcPts val="0"/>
                        </a:spcBef>
                      </a:pPr>
                      <a:r>
                        <a:rPr lang="en-US" sz="1400" dirty="0">
                          <a:effectLst/>
                          <a:latin typeface="Arial Narrow" panose="020B0606020202030204" pitchFamily="34" charset="0"/>
                        </a:rPr>
                        <a:t>What must our school become to accomplish our purpose</a:t>
                      </a:r>
                      <a:r>
                        <a:rPr lang="en-US" sz="1400" dirty="0" smtClean="0">
                          <a:effectLst/>
                          <a:latin typeface="Arial Narrow" panose="020B0606020202030204" pitchFamily="34" charset="0"/>
                        </a:rPr>
                        <a:t>?</a:t>
                      </a:r>
                    </a:p>
                    <a:p>
                      <a:pPr marL="0" marR="0" algn="ctr">
                        <a:spcBef>
                          <a:spcPts val="0"/>
                        </a:spcBef>
                      </a:pPr>
                      <a:endParaRPr lang="en-US" sz="14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smtClean="0">
                          <a:solidFill>
                            <a:schemeClr val="lt1"/>
                          </a:solidFill>
                          <a:effectLst/>
                          <a:latin typeface="Arial Narrow" panose="020B0606020202030204" pitchFamily="34" charset="0"/>
                          <a:ea typeface="+mn-ea"/>
                          <a:cs typeface="+mn-cs"/>
                        </a:rPr>
                        <a:t>Can you describe the school we are trying to create?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kern="1200" dirty="0" smtClean="0">
                        <a:solidFill>
                          <a:schemeClr val="lt1"/>
                        </a:solidFill>
                        <a:effectLst/>
                        <a:latin typeface="Arial Narrow" panose="020B0606020202030204"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smtClean="0">
                          <a:solidFill>
                            <a:schemeClr val="lt1"/>
                          </a:solidFill>
                          <a:effectLst/>
                          <a:latin typeface="Arial Narrow" panose="020B0606020202030204" pitchFamily="34" charset="0"/>
                          <a:ea typeface="+mn-ea"/>
                          <a:cs typeface="+mn-cs"/>
                        </a:rPr>
                        <a:t>What would our school look like if it were a great place for students?  What would it look like if it were a great place for teachers?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kern="1200" dirty="0" smtClean="0">
                        <a:solidFill>
                          <a:schemeClr val="lt1"/>
                        </a:solidFill>
                        <a:effectLst/>
                        <a:latin typeface="Arial Narrow" panose="020B0606020202030204" pitchFamily="34" charset="0"/>
                        <a:ea typeface="+mn-ea"/>
                        <a:cs typeface="+mn-cs"/>
                      </a:endParaRPr>
                    </a:p>
                    <a:p>
                      <a:pPr marL="285750" lvl="0" indent="-285750" algn="l">
                        <a:buFont typeface="Arial" panose="020B0604020202020204" pitchFamily="34" charset="0"/>
                        <a:buChar char="•"/>
                      </a:pPr>
                      <a:r>
                        <a:rPr lang="en-US" sz="1400" b="1" kern="1200" dirty="0" smtClean="0">
                          <a:solidFill>
                            <a:schemeClr val="lt1"/>
                          </a:solidFill>
                          <a:effectLst/>
                          <a:latin typeface="Arial Narrow" panose="020B0606020202030204" pitchFamily="34" charset="0"/>
                          <a:ea typeface="+mn-ea"/>
                          <a:cs typeface="+mn-cs"/>
                        </a:rPr>
                        <a:t>It is 5 years from now and we have achieved our vision as a school.  In what ways are we different?  Describe what is going on it terms of practices, procedures, relationships, results and climate.</a:t>
                      </a:r>
                    </a:p>
                    <a:p>
                      <a:pPr marL="0" lvl="0" indent="0" algn="l">
                        <a:buFont typeface="Arial" panose="020B0604020202020204" pitchFamily="34" charset="0"/>
                        <a:buNone/>
                      </a:pPr>
                      <a:endParaRPr lang="en-US" sz="1400" b="1" kern="1200" dirty="0" smtClean="0">
                        <a:solidFill>
                          <a:schemeClr val="lt1"/>
                        </a:solidFill>
                        <a:effectLst/>
                        <a:latin typeface="Arial Narrow" panose="020B0606020202030204"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smtClean="0">
                          <a:solidFill>
                            <a:schemeClr val="lt1"/>
                          </a:solidFill>
                          <a:effectLst/>
                          <a:latin typeface="Arial Narrow" panose="020B0606020202030204" pitchFamily="34" charset="0"/>
                          <a:ea typeface="+mn-ea"/>
                          <a:cs typeface="+mn-cs"/>
                        </a:rPr>
                        <a:t>Imagine we have been given sixty seconds on the nightly news to clarify the vision of our district to the community.  What do we want to say?</a:t>
                      </a:r>
                    </a:p>
                    <a:p>
                      <a:pPr marL="171450" marR="0" indent="-171450" algn="ctr">
                        <a:spcBef>
                          <a:spcPts val="0"/>
                        </a:spcBef>
                        <a:buFont typeface="Wingdings" panose="05000000000000000000" pitchFamily="2" charset="2"/>
                        <a:buChar char="§"/>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299068">
                <a:tc>
                  <a:txBody>
                    <a:bodyPr/>
                    <a:lstStyle/>
                    <a:p>
                      <a:pPr marL="0" marR="0" algn="ctr">
                        <a:spcBef>
                          <a:spcPts val="0"/>
                        </a:spcBef>
                      </a:pPr>
                      <a:r>
                        <a:rPr lang="en-US" sz="1400" dirty="0">
                          <a:effectLst/>
                          <a:latin typeface="Arial Narrow" panose="020B0606020202030204" pitchFamily="34" charset="0"/>
                        </a:rPr>
                        <a:t>COMPELLING       FUTURE</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573851">
                <a:tc>
                  <a:txBody>
                    <a:bodyPr/>
                    <a:lstStyle/>
                    <a:p>
                      <a:pPr marL="0" marR="0" algn="ctr">
                        <a:spcBef>
                          <a:spcPts val="0"/>
                        </a:spcBef>
                      </a:pPr>
                      <a:r>
                        <a:rPr lang="en-US" sz="1400" dirty="0" smtClean="0">
                          <a:effectLst/>
                          <a:latin typeface="Arial Narrow" panose="020B0606020202030204" pitchFamily="34" charset="0"/>
                          <a:ea typeface="+mn-ea"/>
                          <a:cs typeface="+mn-cs"/>
                        </a:rPr>
                        <a:t>GIVES</a:t>
                      </a:r>
                      <a:r>
                        <a:rPr lang="en-US" sz="1400" baseline="0" dirty="0" smtClean="0">
                          <a:effectLst/>
                          <a:latin typeface="Arial Narrow" panose="020B0606020202030204" pitchFamily="34" charset="0"/>
                          <a:ea typeface="+mn-ea"/>
                          <a:cs typeface="+mn-cs"/>
                        </a:rPr>
                        <a:t> DIRECTION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4153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685801"/>
            <a:ext cx="7704667" cy="380999"/>
          </a:xfrm>
        </p:spPr>
        <p:txBody>
          <a:bodyPr>
            <a:normAutofit fontScale="90000"/>
          </a:bodyPr>
          <a:lstStyle/>
          <a:p>
            <a:r>
              <a:rPr lang="en-US" dirty="0" smtClean="0"/>
              <a:t>DISTRICT MISSION STATEMENT</a:t>
            </a:r>
            <a:endParaRPr lang="en-US" dirty="0"/>
          </a:p>
        </p:txBody>
      </p:sp>
      <p:sp>
        <p:nvSpPr>
          <p:cNvPr id="5" name="Content Placeholder 4"/>
          <p:cNvSpPr>
            <a:spLocks noGrp="1"/>
          </p:cNvSpPr>
          <p:nvPr>
            <p:ph sz="half" idx="1"/>
          </p:nvPr>
        </p:nvSpPr>
        <p:spPr>
          <a:xfrm>
            <a:off x="982133" y="1219200"/>
            <a:ext cx="3739896" cy="5334000"/>
          </a:xfrm>
          <a:ln w="12700">
            <a:solidFill>
              <a:srgbClr val="C00000"/>
            </a:solidFill>
          </a:ln>
        </p:spPr>
        <p:txBody>
          <a:bodyPr>
            <a:normAutofit fontScale="70000" lnSpcReduction="20000"/>
          </a:bodyPr>
          <a:lstStyle/>
          <a:p>
            <a:pPr marL="0" indent="0" algn="ctr">
              <a:buNone/>
            </a:pPr>
            <a:r>
              <a:rPr lang="en-US" sz="3200" b="1" dirty="0">
                <a:solidFill>
                  <a:schemeClr val="accent1">
                    <a:lumMod val="50000"/>
                  </a:schemeClr>
                </a:solidFill>
              </a:rPr>
              <a:t>The Sidney School District is a professional learning community with the mission of collaborating for the academic, emotional, and social growth of each student through quality and purposeful educational experiences in and out of the classroom.  The District and community will share in the responsibilities of nurturing students along the path to thrive as productive life-long learners in a culturally rich world.</a:t>
            </a:r>
          </a:p>
          <a:p>
            <a:endParaRPr lang="en-US" dirty="0"/>
          </a:p>
        </p:txBody>
      </p:sp>
      <p:sp>
        <p:nvSpPr>
          <p:cNvPr id="6" name="Content Placeholder 5"/>
          <p:cNvSpPr>
            <a:spLocks noGrp="1"/>
          </p:cNvSpPr>
          <p:nvPr>
            <p:ph sz="half" idx="2"/>
          </p:nvPr>
        </p:nvSpPr>
        <p:spPr>
          <a:xfrm>
            <a:off x="4946904" y="1219200"/>
            <a:ext cx="3739896" cy="53340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fontAlgn="t">
              <a:buNone/>
            </a:pPr>
            <a:r>
              <a:rPr lang="en-US" sz="2600" b="1" dirty="0"/>
              <a:t>WHY DO WE EXIST?</a:t>
            </a:r>
            <a:endParaRPr lang="en-US" sz="2600" dirty="0"/>
          </a:p>
          <a:p>
            <a:pPr lvl="0"/>
            <a:r>
              <a:rPr lang="en-US" sz="2600" dirty="0">
                <a:latin typeface="Arial Narrow" panose="020B0606020202030204" pitchFamily="34" charset="0"/>
              </a:rPr>
              <a:t>What is our fundamental purpose?</a:t>
            </a:r>
          </a:p>
          <a:p>
            <a:pPr lvl="0"/>
            <a:r>
              <a:rPr lang="en-US" sz="2600" dirty="0">
                <a:latin typeface="Arial Narrow" panose="020B0606020202030204" pitchFamily="34" charset="0"/>
              </a:rPr>
              <a:t>Why was this school built?  What have we been brought here to do together? </a:t>
            </a:r>
          </a:p>
          <a:p>
            <a:pPr lvl="0"/>
            <a:r>
              <a:rPr lang="en-US" sz="2600" dirty="0">
                <a:latin typeface="Arial Narrow" panose="020B0606020202030204" pitchFamily="34" charset="0"/>
              </a:rPr>
              <a:t>Does the concept of public education for all children mean that all students shall learn or merely that they will be required to attend school?</a:t>
            </a:r>
          </a:p>
          <a:p>
            <a:pPr lvl="0"/>
            <a:r>
              <a:rPr lang="en-US" sz="2600" dirty="0">
                <a:latin typeface="Arial Narrow" panose="020B0606020202030204" pitchFamily="34" charset="0"/>
              </a:rPr>
              <a:t>What happens in our school or district when a student experiences difficulty in learning?</a:t>
            </a:r>
          </a:p>
          <a:p>
            <a:pPr marL="0" indent="0" fontAlgn="t">
              <a:buNone/>
            </a:pPr>
            <a:r>
              <a:rPr lang="en-US" sz="2600" b="1" dirty="0" smtClean="0"/>
              <a:t>FUNDAMENTAL </a:t>
            </a:r>
            <a:r>
              <a:rPr lang="en-US" sz="2600" b="1" dirty="0"/>
              <a:t>PURPOSE</a:t>
            </a:r>
            <a:endParaRPr lang="en-US" sz="2600" dirty="0"/>
          </a:p>
          <a:p>
            <a:pPr marL="0" indent="0" fontAlgn="t">
              <a:buNone/>
            </a:pPr>
            <a:r>
              <a:rPr lang="en-US" sz="2600" b="1" dirty="0" smtClean="0"/>
              <a:t>CLARIFIES PRIORITIES AND SHARPENS FOCUS</a:t>
            </a:r>
            <a:endParaRPr lang="en-US" sz="2600" dirty="0"/>
          </a:p>
          <a:p>
            <a:endParaRPr lang="en-US" dirty="0"/>
          </a:p>
        </p:txBody>
      </p:sp>
    </p:spTree>
    <p:extLst>
      <p:ext uri="{BB962C8B-B14F-4D97-AF65-F5344CB8AC3E}">
        <p14:creationId xmlns:p14="http://schemas.microsoft.com/office/powerpoint/2010/main" val="3373645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533400" y="228600"/>
            <a:ext cx="8229600" cy="838200"/>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normAutofit/>
          </a:bodyPr>
          <a:lstStyle/>
          <a:p>
            <a:pPr eaLnBrk="1" hangingPunct="1"/>
            <a:r>
              <a:rPr lang="en-US" altLang="en-US" sz="2800" dirty="0" smtClean="0">
                <a:solidFill>
                  <a:schemeClr val="accent1">
                    <a:lumMod val="50000"/>
                  </a:schemeClr>
                </a:solidFill>
                <a:latin typeface="Frutiger LT 55 Roman" pitchFamily="34" charset="0"/>
              </a:rPr>
              <a:t>PLCs ARE ABOUT “Changing the Odds”</a:t>
            </a:r>
          </a:p>
        </p:txBody>
      </p:sp>
      <p:sp>
        <p:nvSpPr>
          <p:cNvPr id="31747" name="Rectangle 3"/>
          <p:cNvSpPr>
            <a:spLocks noGrp="1" noChangeArrowheads="1"/>
          </p:cNvSpPr>
          <p:nvPr>
            <p:ph idx="1"/>
          </p:nvPr>
        </p:nvSpPr>
        <p:spPr bwMode="auto">
          <a:xfrm>
            <a:off x="533400" y="1143000"/>
            <a:ext cx="8229600" cy="5486400"/>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normAutofit fontScale="92500" lnSpcReduction="10000"/>
          </a:bodyPr>
          <a:lstStyle/>
          <a:p>
            <a:pPr eaLnBrk="1" hangingPunct="1"/>
            <a:r>
              <a:rPr lang="en-US" altLang="en-US" b="1" dirty="0" smtClean="0">
                <a:latin typeface="Frutiger LT 55 Roman" pitchFamily="34" charset="0"/>
              </a:rPr>
              <a:t>Learning for All</a:t>
            </a:r>
          </a:p>
          <a:p>
            <a:pPr lvl="1" eaLnBrk="1" hangingPunct="1">
              <a:lnSpc>
                <a:spcPct val="110000"/>
              </a:lnSpc>
            </a:pPr>
            <a:r>
              <a:rPr lang="en-US" altLang="en-US" kern="100" dirty="0" smtClean="0">
                <a:latin typeface="Frutiger LT 55 Roman" pitchFamily="34" charset="0"/>
              </a:rPr>
              <a:t>At the heart is a focus and a commitment to the</a:t>
            </a:r>
          </a:p>
          <a:p>
            <a:pPr marL="457200" lvl="1" indent="0" eaLnBrk="1" hangingPunct="1">
              <a:lnSpc>
                <a:spcPct val="110000"/>
              </a:lnSpc>
              <a:buNone/>
            </a:pPr>
            <a:r>
              <a:rPr lang="en-US" altLang="en-US" kern="100" dirty="0" smtClean="0">
                <a:latin typeface="Frutiger LT 55 Roman" pitchFamily="34" charset="0"/>
              </a:rPr>
              <a:t>    learning of each student</a:t>
            </a:r>
          </a:p>
          <a:p>
            <a:pPr lvl="1" eaLnBrk="1" hangingPunct="1"/>
            <a:r>
              <a:rPr lang="en-US" altLang="en-US" kern="100" dirty="0" smtClean="0">
                <a:latin typeface="Frutiger LT 55 Roman" pitchFamily="34" charset="0"/>
              </a:rPr>
              <a:t>Learning is a constant</a:t>
            </a:r>
            <a:r>
              <a:rPr lang="en-US" altLang="en-US" kern="100" dirty="0">
                <a:latin typeface="Frutiger LT 55 Roman" pitchFamily="34" charset="0"/>
              </a:rPr>
              <a:t> </a:t>
            </a:r>
            <a:r>
              <a:rPr lang="en-US" altLang="en-US" kern="100" dirty="0" smtClean="0">
                <a:latin typeface="Frutiger LT 55 Roman" pitchFamily="34" charset="0"/>
              </a:rPr>
              <a:t>and everything else is a </a:t>
            </a:r>
          </a:p>
          <a:p>
            <a:pPr marL="457200" lvl="1" indent="0" eaLnBrk="1" hangingPunct="1">
              <a:buNone/>
            </a:pPr>
            <a:r>
              <a:rPr lang="en-US" altLang="en-US" kern="100" dirty="0">
                <a:latin typeface="Frutiger LT 55 Roman" pitchFamily="34" charset="0"/>
              </a:rPr>
              <a:t> </a:t>
            </a:r>
            <a:r>
              <a:rPr lang="en-US" altLang="en-US" kern="100" dirty="0" smtClean="0">
                <a:latin typeface="Frutiger LT 55 Roman" pitchFamily="34" charset="0"/>
              </a:rPr>
              <a:t>   variable—time, resources, funding…..</a:t>
            </a:r>
          </a:p>
          <a:p>
            <a:pPr eaLnBrk="1" hangingPunct="1"/>
            <a:r>
              <a:rPr lang="en-US" altLang="en-US" b="1" dirty="0" smtClean="0">
                <a:latin typeface="Frutiger LT 55 Roman" pitchFamily="34" charset="0"/>
              </a:rPr>
              <a:t>A Culture of Collaboration</a:t>
            </a:r>
          </a:p>
          <a:p>
            <a:pPr lvl="1" eaLnBrk="1" hangingPunct="1"/>
            <a:r>
              <a:rPr lang="en-US" altLang="en-US" i="1" dirty="0" smtClean="0">
                <a:latin typeface="Frutiger LT 55 Roman" pitchFamily="34" charset="0"/>
              </a:rPr>
              <a:t>“A </a:t>
            </a:r>
            <a:r>
              <a:rPr lang="en-US" altLang="en-US" i="1" u="sng" dirty="0" smtClean="0">
                <a:latin typeface="Frutiger LT 55 Roman" pitchFamily="34" charset="0"/>
              </a:rPr>
              <a:t>systematic</a:t>
            </a:r>
            <a:r>
              <a:rPr lang="en-US" altLang="en-US" i="1" dirty="0" smtClean="0">
                <a:latin typeface="Frutiger LT 55 Roman" pitchFamily="34" charset="0"/>
              </a:rPr>
              <a:t> process in which we work together, </a:t>
            </a:r>
            <a:r>
              <a:rPr lang="en-US" altLang="en-US" i="1" u="sng" dirty="0" smtClean="0">
                <a:latin typeface="Frutiger LT 55 Roman" pitchFamily="34" charset="0"/>
              </a:rPr>
              <a:t>interdependently</a:t>
            </a:r>
            <a:r>
              <a:rPr lang="en-US" altLang="en-US" i="1" dirty="0" smtClean="0">
                <a:latin typeface="Frutiger LT 55 Roman" pitchFamily="34" charset="0"/>
              </a:rPr>
              <a:t>, to analyze and </a:t>
            </a:r>
            <a:r>
              <a:rPr lang="en-US" altLang="en-US" i="1" u="sng" dirty="0" smtClean="0">
                <a:latin typeface="Frutiger LT 55 Roman" pitchFamily="34" charset="0"/>
              </a:rPr>
              <a:t>impact</a:t>
            </a:r>
            <a:r>
              <a:rPr lang="en-US" altLang="en-US" i="1" dirty="0" smtClean="0">
                <a:latin typeface="Frutiger LT 55 Roman" pitchFamily="34" charset="0"/>
              </a:rPr>
              <a:t> professional practice in order to improve our individual and collective results.”       </a:t>
            </a:r>
            <a:r>
              <a:rPr lang="en-US" altLang="en-US" sz="1800" i="1" dirty="0" smtClean="0"/>
              <a:t>-</a:t>
            </a:r>
            <a:r>
              <a:rPr lang="en-US" altLang="en-US" sz="1800" dirty="0" smtClean="0"/>
              <a:t>DuFour, DuFour &amp; Eaker</a:t>
            </a:r>
          </a:p>
          <a:p>
            <a:pPr lvl="1" eaLnBrk="1" hangingPunct="1"/>
            <a:r>
              <a:rPr lang="en-US" altLang="en-US" dirty="0" smtClean="0"/>
              <a:t>Educators can no longer function as if they are working in a one room school house...to much is changing for students and for us as educators.</a:t>
            </a:r>
            <a:endParaRPr lang="en-US" altLang="en-US" sz="1800" dirty="0" smtClean="0"/>
          </a:p>
          <a:p>
            <a:pPr eaLnBrk="1" hangingPunct="1"/>
            <a:r>
              <a:rPr lang="en-US" altLang="en-US" b="1" i="1" dirty="0" smtClean="0">
                <a:latin typeface="Frutiger LT 55 Roman" pitchFamily="34" charset="0"/>
              </a:rPr>
              <a:t>Focus on Results</a:t>
            </a:r>
          </a:p>
          <a:p>
            <a:pPr lvl="1"/>
            <a:r>
              <a:rPr lang="en-US" altLang="en-US" i="1" dirty="0" smtClean="0">
                <a:latin typeface="Frutiger LT 55 Roman" pitchFamily="34" charset="0"/>
              </a:rPr>
              <a:t>The basic premise is one in which we must produce dramatically improved results that identify students who need additional time and support.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5148" y="1219200"/>
            <a:ext cx="1737852" cy="2432993"/>
          </a:xfrm>
          <a:prstGeom prst="rect">
            <a:avLst/>
          </a:prstGeom>
        </p:spPr>
      </p:pic>
    </p:spTree>
    <p:extLst>
      <p:ext uri="{BB962C8B-B14F-4D97-AF65-F5344CB8AC3E}">
        <p14:creationId xmlns:p14="http://schemas.microsoft.com/office/powerpoint/2010/main" val="30934765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TC103457496[[fn=Parallax]]</Template>
  <TotalTime>12776</TotalTime>
  <Words>1280</Words>
  <Application>Microsoft Office PowerPoint</Application>
  <PresentationFormat>On-screen Show (4:3)</PresentationFormat>
  <Paragraphs>133</Paragraphs>
  <Slides>15</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Adobe Garamond Pro</vt:lpstr>
      <vt:lpstr>Arial</vt:lpstr>
      <vt:lpstr>Arial Narrow</vt:lpstr>
      <vt:lpstr>Calibri</vt:lpstr>
      <vt:lpstr>Corbel</vt:lpstr>
      <vt:lpstr>Frutiger LT 55 Roman</vt:lpstr>
      <vt:lpstr>Symbol</vt:lpstr>
      <vt:lpstr>Tahoma</vt:lpstr>
      <vt:lpstr>Times New Roman</vt:lpstr>
      <vt:lpstr>Wingdings</vt:lpstr>
      <vt:lpstr>Parallax</vt:lpstr>
      <vt:lpstr>PowerPoint Presentation</vt:lpstr>
      <vt:lpstr>SPS PLC Overview</vt:lpstr>
      <vt:lpstr>SPS HISTORY WITH PLC</vt:lpstr>
      <vt:lpstr>PowerPoint Presentation</vt:lpstr>
      <vt:lpstr>PowerPoint Presentation</vt:lpstr>
      <vt:lpstr>District PLC Beginnings</vt:lpstr>
      <vt:lpstr>PowerPoint Presentation</vt:lpstr>
      <vt:lpstr>DISTRICT MISSION STATEMENT</vt:lpstr>
      <vt:lpstr>PLCs ARE ABOUT “Changing the Odds”</vt:lpstr>
      <vt:lpstr>   Four Critical Questions</vt:lpstr>
      <vt:lpstr>PowerPoint Presentation</vt:lpstr>
      <vt:lpstr>Learning for all</vt:lpstr>
      <vt:lpstr>PowerPoint Presentation</vt:lpstr>
      <vt:lpstr>Einstein said, “Continuing to do the same thing expecting different results is insanity.”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Kelly Johnson</cp:lastModifiedBy>
  <cp:revision>891</cp:revision>
  <cp:lastPrinted>2014-08-10T21:34:26Z</cp:lastPrinted>
  <dcterms:created xsi:type="dcterms:W3CDTF">2007-06-21T18:56:39Z</dcterms:created>
  <dcterms:modified xsi:type="dcterms:W3CDTF">2015-04-15T17:07:50Z</dcterms:modified>
</cp:coreProperties>
</file>